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1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8" name="7 - Θέση αριθμού διαφάνειας"/>
          <p:cNvSpPr>
            <a:spLocks noGrp="1"/>
          </p:cNvSpPr>
          <p:nvPr>
            <p:ph type="sldNum" sz="quarter" idx="11"/>
          </p:nvPr>
        </p:nvSpPr>
        <p:spPr/>
        <p:txBody>
          <a:bodyPr/>
          <a:lstStyle/>
          <a:p>
            <a:fld id="{6504BFEC-FFEF-4159-9E48-6D6C82BA8AEB}"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9325047-C73D-4FA8-8BF8-13A82F51B219}" type="datetimeFigureOut">
              <a:rPr lang="el-GR" smtClean="0"/>
              <a:pPr/>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99325047-C73D-4FA8-8BF8-13A82F51B219}" type="datetimeFigureOut">
              <a:rPr lang="el-GR" smtClean="0"/>
              <a:pPr/>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504BFEC-FFEF-4159-9E48-6D6C82BA8AEB}" type="slidenum">
              <a:rPr lang="el-GR" smtClean="0"/>
              <a:pPr/>
              <a:t>‹#›</a:t>
            </a:fld>
            <a:endParaRPr lang="el-G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9325047-C73D-4FA8-8BF8-13A82F51B219}" type="datetimeFigureOut">
              <a:rPr lang="el-GR" smtClean="0"/>
              <a:pPr/>
              <a:t>1/2/2021</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504BFEC-FFEF-4159-9E48-6D6C82BA8AE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zoom/>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papag\Music\Zen%20Men%20-%20El%20Fuego%20(Trote%20King%20Mix).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l.wikipedia.org/wiki/%CE%95%CF%81%CF%80%CE%B5%CF%84%CF%8C"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5%CF%81%CF%80%CE%B5%CF%84%CF%8C" TargetMode="External"/><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hyperlink" Target="https://el.wikipedia.org/wiki/%CE%88%CE%BD%CF%84%CE%BF%CE%BC%CE%BF" TargetMode="External"/><Relationship Id="rId5" Type="http://schemas.openxmlformats.org/officeDocument/2006/relationships/hyperlink" Target="https://el.wikipedia.org/wiki/%CE%91%CF%85%CE%B3%CF%8C" TargetMode="External"/><Relationship Id="rId4" Type="http://schemas.openxmlformats.org/officeDocument/2006/relationships/hyperlink" Target="https://el.wikipedia.org/wiki/%CE%A0%CE%BF%CF%85%CE%BB%CE%A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l.wikipedia.org/wiki/%CE%91%CF%81%CE%AC%CF%87%CE%BD%CE%B7" TargetMode="External"/><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l.wikipedia.org/wiki/%CE%9A%CE%B5%CE%BD%CF%84%CF%81%CE%B9%CE%BA%CE%AE_%CE%91%CE%BC%CE%B5%CF%81%CE%B9%CE%BA%CE%AE" TargetMode="External"/><Relationship Id="rId2" Type="http://schemas.openxmlformats.org/officeDocument/2006/relationships/hyperlink" Target="https://el.wikipedia.org/wiki/%CE%9D%CF%8C%CF%84%CE%B9%CE%B1_%CE%91%CE%BC%CE%B5%CF%81%CE%B9%CE%BA%CE%AE" TargetMode="Externa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hyperlink" Target="https://el.wikipedia.org/wiki/%CE%91%CF%81%CE%B9%CE%B6%CF%8C%CE%BD%CE%B1" TargetMode="External"/><Relationship Id="rId4" Type="http://schemas.openxmlformats.org/officeDocument/2006/relationships/hyperlink" Target="https://el.wikipedia.org/wiki/%CE%A0%CE%B1%CF%84%CE%B1%CE%B3%CE%BF%CE%BD%CE%AF%CE%B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l.wikipedia.org/w/index.php?title=%CE%A0%CE%AC%CE%BD%CE%B8%CE%B7%CF%81&amp;action=edit&amp;redlink=1" TargetMode="External"/><Relationship Id="rId2" Type="http://schemas.openxmlformats.org/officeDocument/2006/relationships/hyperlink" Target="https://el.wikipedia.org/wiki/%CE%93%CE%AD%CE%BD%CE%BF%CF%82_(%CE%B2%CE%B9%CE%BF%CE%BB%CE%BF%CE%B3%CE%AF%CE%B1)" TargetMode="External"/><Relationship Id="rId1" Type="http://schemas.openxmlformats.org/officeDocument/2006/relationships/slideLayout" Target="../slideLayouts/slideLayout2.xml"/><Relationship Id="rId5" Type="http://schemas.openxmlformats.org/officeDocument/2006/relationships/hyperlink" Target="https://el.wikipedia.org/wiki/%CE%A4%CE%AF%CE%B3%CF%81%CE%B7" TargetMode="External"/><Relationship Id="rId4" Type="http://schemas.openxmlformats.org/officeDocument/2006/relationships/hyperlink" Target="https://el.wikipedia.org/wiki/%CE%91%CE%B9%CE%BB%CE%BF%CF%85%CF%81%CE%BF%CE%B5%CE%B9%CE%B4%CE%A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Ζώα τροπικών δασών</a:t>
            </a:r>
            <a:endParaRPr lang="el-GR" dirty="0"/>
          </a:p>
        </p:txBody>
      </p:sp>
      <p:sp>
        <p:nvSpPr>
          <p:cNvPr id="3" name="2 - Υπότιτλος"/>
          <p:cNvSpPr>
            <a:spLocks noGrp="1"/>
          </p:cNvSpPr>
          <p:nvPr>
            <p:ph type="subTitle" idx="1"/>
          </p:nvPr>
        </p:nvSpPr>
        <p:spPr/>
        <p:txBody>
          <a:bodyPr/>
          <a:lstStyle/>
          <a:p>
            <a:r>
              <a:rPr lang="el-GR" dirty="0" smtClean="0"/>
              <a:t>Εργασία ΣΤ’1 του μαθητή Ηλία Κουκόπουλου</a:t>
            </a:r>
          </a:p>
          <a:p>
            <a:endParaRPr lang="el-GR" dirty="0"/>
          </a:p>
        </p:txBody>
      </p:sp>
      <p:pic>
        <p:nvPicPr>
          <p:cNvPr id="13" name="Zen Men - El Fuego (Trote King Mix).mp3">
            <a:hlinkClick r:id="" action="ppaction://media"/>
          </p:cNvPr>
          <p:cNvPicPr>
            <a:picLocks noRot="1" noChangeAspect="1"/>
          </p:cNvPicPr>
          <p:nvPr>
            <a:audioFile r:link="rId1"/>
          </p:nvPr>
        </p:nvPicPr>
        <p:blipFill>
          <a:blip r:embed="rId3"/>
          <a:stretch>
            <a:fillRect/>
          </a:stretch>
        </p:blipFill>
        <p:spPr>
          <a:xfrm>
            <a:off x="8501090" y="285728"/>
            <a:ext cx="304800" cy="304800"/>
          </a:xfrm>
          <a:prstGeom prst="rect">
            <a:avLst/>
          </a:prstGeom>
        </p:spPr>
      </p:pic>
    </p:spTree>
  </p:cSld>
  <p:clrMapOvr>
    <a:masterClrMapping/>
  </p:clrMapOvr>
  <p:transition advClick="0" advTm="15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mph" presetSubtype="0" fill="hold" grpId="1" nodeType="clickEffect">
                                  <p:stCondLst>
                                    <p:cond delay="0"/>
                                  </p:stCondLst>
                                  <p:iterate type="lt">
                                    <p:tmPct val="0"/>
                                  </p:iterate>
                                  <p:childTnLst>
                                    <p:animClr clrSpc="rgb" dir="cw">
                                      <p:cBhvr override="childStyle">
                                        <p:cTn id="16" dur="250" autoRev="1" fill="hold"/>
                                        <p:tgtEl>
                                          <p:spTgt spid="2"/>
                                        </p:tgtEl>
                                        <p:attrNameLst>
                                          <p:attrName>style.color</p:attrName>
                                        </p:attrNameLst>
                                      </p:cBhvr>
                                      <p:to>
                                        <a:schemeClr val="bg1"/>
                                      </p:to>
                                    </p:animClr>
                                    <p:animClr clrSpc="rgb" dir="cw">
                                      <p:cBhvr>
                                        <p:cTn id="17" dur="250" autoRev="1" fill="hold"/>
                                        <p:tgtEl>
                                          <p:spTgt spid="2"/>
                                        </p:tgtEl>
                                        <p:attrNameLst>
                                          <p:attrName>fillcolor</p:attrName>
                                        </p:attrNameLst>
                                      </p:cBhvr>
                                      <p:to>
                                        <a:schemeClr val="bg1"/>
                                      </p:to>
                                    </p:animClr>
                                    <p:set>
                                      <p:cBhvr>
                                        <p:cTn id="18" dur="250" autoRev="1" fill="hold"/>
                                        <p:tgtEl>
                                          <p:spTgt spid="2"/>
                                        </p:tgtEl>
                                        <p:attrNameLst>
                                          <p:attrName>fill.type</p:attrName>
                                        </p:attrNameLst>
                                      </p:cBhvr>
                                      <p:to>
                                        <p:strVal val="solid"/>
                                      </p:to>
                                    </p:set>
                                    <p:set>
                                      <p:cBhvr>
                                        <p:cTn id="19" dur="250" autoRev="1" fill="hold"/>
                                        <p:tgtEl>
                                          <p:spTgt spid="2"/>
                                        </p:tgtEl>
                                        <p:attrNameLst>
                                          <p:attrName>fill.on</p:attrName>
                                        </p:attrNameLst>
                                      </p:cBhvr>
                                      <p:to>
                                        <p:strVal val="true"/>
                                      </p:to>
                                    </p:set>
                                  </p:childTnLst>
                                </p:cTn>
                              </p:par>
                            </p:childTnLst>
                          </p:cTn>
                        </p:par>
                      </p:childTnLst>
                    </p:cTn>
                  </p:par>
                  <p:par>
                    <p:cTn id="20" fill="hold">
                      <p:stCondLst>
                        <p:cond delay="indefinite"/>
                      </p:stCondLst>
                      <p:childTnLst>
                        <p:par>
                          <p:cTn id="21" fill="hold">
                            <p:stCondLst>
                              <p:cond delay="0"/>
                            </p:stCondLst>
                            <p:childTnLst>
                              <p:par>
                                <p:cTn id="22" presetID="4" presetClass="exit" presetSubtype="16" fill="hold" grpId="1" nodeType="clickEffect">
                                  <p:stCondLst>
                                    <p:cond delay="0"/>
                                  </p:stCondLst>
                                  <p:childTnLst>
                                    <p:animEffect transition="out" filter="box(in)">
                                      <p:cBhvr>
                                        <p:cTn id="23" dur="500"/>
                                        <p:tgtEl>
                                          <p:spTgt spid="3">
                                            <p:txEl>
                                              <p:pRg st="0" end="0"/>
                                            </p:txEl>
                                          </p:spTgt>
                                        </p:tgtEl>
                                      </p:cBhvr>
                                    </p:animEffect>
                                    <p:set>
                                      <p:cBhvr>
                                        <p:cTn id="2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8" presetClass="exit" presetSubtype="16" fill="hold" grpId="2" nodeType="clickEffect">
                                  <p:stCondLst>
                                    <p:cond delay="0"/>
                                  </p:stCondLst>
                                  <p:iterate type="lt">
                                    <p:tmPct val="0"/>
                                  </p:iterate>
                                  <p:childTnLst>
                                    <p:animEffect transition="out" filter="diamond(in)">
                                      <p:cBhvr>
                                        <p:cTn id="28" dur="2000"/>
                                        <p:tgtEl>
                                          <p:spTgt spid="2"/>
                                        </p:tgtEl>
                                      </p:cBhvr>
                                    </p:animEffect>
                                    <p:set>
                                      <p:cBhvr>
                                        <p:cTn id="29" dur="1" fill="hold">
                                          <p:stCondLst>
                                            <p:cond delay="1999"/>
                                          </p:stCondLst>
                                        </p:cTn>
                                        <p:tgtEl>
                                          <p:spTgt spid="2"/>
                                        </p:tgtEl>
                                        <p:attrNameLst>
                                          <p:attrName>style.visibility</p:attrName>
                                        </p:attrNameLst>
                                      </p:cBhvr>
                                      <p:to>
                                        <p:strVal val="hidden"/>
                                      </p:to>
                                    </p:set>
                                  </p:childTnLst>
                                </p:cTn>
                              </p:par>
                            </p:childTnLst>
                          </p:cTn>
                        </p:par>
                        <p:par>
                          <p:cTn id="30" fill="hold">
                            <p:stCondLst>
                              <p:cond delay="2000"/>
                            </p:stCondLst>
                            <p:childTnLst>
                              <p:par>
                                <p:cTn id="31" presetID="1" presetClass="mediacall" presetSubtype="0" fill="hold" nodeType="afterEffect">
                                  <p:stCondLst>
                                    <p:cond delay="0"/>
                                  </p:stCondLst>
                                  <p:childTnLst>
                                    <p:cmd type="call" cmd="playFrom(0.0)">
                                      <p:cBhvr>
                                        <p:cTn id="32"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33" fill="hold" display="0">
                  <p:stCondLst>
                    <p:cond delay="indefinite"/>
                  </p:stCondLst>
                  <p:endCondLst>
                    <p:cond evt="onPrev" delay="0">
                      <p:tgtEl>
                        <p:sldTgt/>
                      </p:tgtEl>
                    </p:cond>
                    <p:cond evt="onStopAudio" delay="0">
                      <p:tgtEl>
                        <p:sldTgt/>
                      </p:tgtEl>
                    </p:cond>
                  </p:endCondLst>
                </p:cTn>
                <p:tgtEl>
                  <p:spTgt spid="13"/>
                </p:tgtEl>
              </p:cMediaNode>
            </p:audio>
          </p:childTnLst>
        </p:cTn>
      </p:par>
    </p:tnLst>
    <p:bldLst>
      <p:bldP spid="2" grpId="0"/>
      <p:bldP spid="2" grpId="1"/>
      <p:bldP spid="2" grpId="2"/>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 Θέση περιεχομένου" descr="30811655_lion (1).jpg"/>
          <p:cNvPicPr>
            <a:picLocks noGrp="1" noChangeAspect="1"/>
          </p:cNvPicPr>
          <p:nvPr>
            <p:ph idx="1"/>
          </p:nvPr>
        </p:nvPicPr>
        <p:blipFill>
          <a:blip r:embed="rId2"/>
          <a:stretch>
            <a:fillRect/>
          </a:stretch>
        </p:blipFill>
        <p:spPr>
          <a:xfrm>
            <a:off x="928662" y="500042"/>
            <a:ext cx="6715172" cy="5857916"/>
          </a:xfr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9" presetClass="exit" presetSubtype="0" accel="100000" fill="hold" nodeType="clickEffect">
                                  <p:stCondLst>
                                    <p:cond delay="0"/>
                                  </p:stCondLst>
                                  <p:childTnLst>
                                    <p:anim calcmode="lin" valueType="num">
                                      <p:cBhvr>
                                        <p:cTn id="17" dur="500"/>
                                        <p:tgtEl>
                                          <p:spTgt spid="10"/>
                                        </p:tgtEl>
                                        <p:attrNameLst>
                                          <p:attrName>ppt_w</p:attrName>
                                        </p:attrNameLst>
                                      </p:cBhvr>
                                      <p:tavLst>
                                        <p:tav tm="0">
                                          <p:val>
                                            <p:strVal val="ppt_w"/>
                                          </p:val>
                                        </p:tav>
                                        <p:tav tm="100000">
                                          <p:val>
                                            <p:fltVal val="0"/>
                                          </p:val>
                                        </p:tav>
                                      </p:tavLst>
                                    </p:anim>
                                    <p:anim calcmode="lin" valueType="num">
                                      <p:cBhvr>
                                        <p:cTn id="18" dur="500"/>
                                        <p:tgtEl>
                                          <p:spTgt spid="10"/>
                                        </p:tgtEl>
                                        <p:attrNameLst>
                                          <p:attrName>ppt_h</p:attrName>
                                        </p:attrNameLst>
                                      </p:cBhvr>
                                      <p:tavLst>
                                        <p:tav tm="0">
                                          <p:val>
                                            <p:strVal val="ppt_h"/>
                                          </p:val>
                                        </p:tav>
                                        <p:tav tm="100000">
                                          <p:val>
                                            <p:fltVal val="0"/>
                                          </p:val>
                                        </p:tav>
                                      </p:tavLst>
                                    </p:anim>
                                    <p:anim calcmode="lin" valueType="num">
                                      <p:cBhvr>
                                        <p:cTn id="19" dur="500"/>
                                        <p:tgtEl>
                                          <p:spTgt spid="10"/>
                                        </p:tgtEl>
                                        <p:attrNameLst>
                                          <p:attrName>style.rotation</p:attrName>
                                        </p:attrNameLst>
                                      </p:cBhvr>
                                      <p:tavLst>
                                        <p:tav tm="0">
                                          <p:val>
                                            <p:fltVal val="0"/>
                                          </p:val>
                                        </p:tav>
                                        <p:tav tm="100000">
                                          <p:val>
                                            <p:fltVal val="360"/>
                                          </p:val>
                                        </p:tav>
                                      </p:tavLst>
                                    </p:anim>
                                    <p:animEffect transition="out" filter="fade">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Περιεχόμενα</a:t>
            </a:r>
            <a:endParaRPr lang="el-GR" dirty="0"/>
          </a:p>
        </p:txBody>
      </p:sp>
      <p:sp>
        <p:nvSpPr>
          <p:cNvPr id="3" name="2 - Θέση περιεχομένου"/>
          <p:cNvSpPr>
            <a:spLocks noGrp="1"/>
          </p:cNvSpPr>
          <p:nvPr>
            <p:ph idx="1"/>
          </p:nvPr>
        </p:nvSpPr>
        <p:spPr/>
        <p:txBody>
          <a:bodyPr/>
          <a:lstStyle/>
          <a:p>
            <a:r>
              <a:rPr lang="el-GR" dirty="0" smtClean="0">
                <a:solidFill>
                  <a:schemeClr val="bg1"/>
                </a:solidFill>
              </a:rPr>
              <a:t>Μακάο                               </a:t>
            </a:r>
          </a:p>
          <a:p>
            <a:r>
              <a:rPr lang="el-GR" dirty="0" smtClean="0">
                <a:solidFill>
                  <a:schemeClr val="bg1"/>
                </a:solidFill>
              </a:rPr>
              <a:t>Γορίλας</a:t>
            </a:r>
          </a:p>
          <a:p>
            <a:r>
              <a:rPr lang="el-GR" dirty="0" smtClean="0">
                <a:solidFill>
                  <a:schemeClr val="bg1"/>
                </a:solidFill>
              </a:rPr>
              <a:t>Κροκόδειλος</a:t>
            </a:r>
          </a:p>
          <a:p>
            <a:r>
              <a:rPr lang="el-GR" dirty="0" smtClean="0">
                <a:solidFill>
                  <a:schemeClr val="bg1"/>
                </a:solidFill>
              </a:rPr>
              <a:t>Φίδι</a:t>
            </a:r>
          </a:p>
          <a:p>
            <a:r>
              <a:rPr lang="el-GR" dirty="0" smtClean="0">
                <a:solidFill>
                  <a:schemeClr val="bg1"/>
                </a:solidFill>
              </a:rPr>
              <a:t>Ταραντούλα</a:t>
            </a:r>
          </a:p>
          <a:p>
            <a:r>
              <a:rPr lang="el-GR" dirty="0" smtClean="0">
                <a:solidFill>
                  <a:schemeClr val="bg1"/>
                </a:solidFill>
              </a:rPr>
              <a:t>Τζάγκουαρ</a:t>
            </a:r>
          </a:p>
          <a:p>
            <a:r>
              <a:rPr lang="el-GR" dirty="0" smtClean="0">
                <a:solidFill>
                  <a:schemeClr val="bg1"/>
                </a:solidFill>
              </a:rPr>
              <a:t>Λιοντάρι</a:t>
            </a:r>
          </a:p>
          <a:p>
            <a:endParaRPr lang="el-GR" dirty="0" smtClean="0"/>
          </a:p>
          <a:p>
            <a:endParaRPr lang="el-GR" dirty="0"/>
          </a:p>
        </p:txBody>
      </p:sp>
    </p:spTree>
  </p:cSld>
  <p:clrMapOvr>
    <a:masterClrMapping/>
  </p:clrMapOvr>
  <p:transition advClick="0" advTm="1500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5" presetClass="emph" presetSubtype="0" fill="hold" grpId="1" nodeType="clickEffect">
                                  <p:stCondLst>
                                    <p:cond delay="0"/>
                                  </p:stCondLst>
                                  <p:iterate type="lt">
                                    <p:tmPct val="0"/>
                                  </p:iterate>
                                  <p:childTnLst>
                                    <p:anim calcmode="discrete" valueType="str">
                                      <p:cBhvr>
                                        <p:cTn id="70"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par>
                    <p:cTn id="71" fill="hold">
                      <p:stCondLst>
                        <p:cond delay="indefinite"/>
                      </p:stCondLst>
                      <p:childTnLst>
                        <p:par>
                          <p:cTn id="72" fill="hold">
                            <p:stCondLst>
                              <p:cond delay="0"/>
                            </p:stCondLst>
                            <p:childTnLst>
                              <p:par>
                                <p:cTn id="73" presetID="3" presetClass="exit" presetSubtype="10" fill="hold" grpId="2" nodeType="clickEffect">
                                  <p:stCondLst>
                                    <p:cond delay="0"/>
                                  </p:stCondLst>
                                  <p:iterate type="lt">
                                    <p:tmPct val="0"/>
                                  </p:iterate>
                                  <p:childTnLst>
                                    <p:animEffect transition="out" filter="blinds(horizontal)">
                                      <p:cBhvr>
                                        <p:cTn id="74" dur="500"/>
                                        <p:tgtEl>
                                          <p:spTgt spid="2"/>
                                        </p:tgtEl>
                                      </p:cBhvr>
                                    </p:animEffect>
                                    <p:set>
                                      <p:cBhvr>
                                        <p:cTn id="75" dur="1" fill="hold">
                                          <p:stCondLst>
                                            <p:cond delay="499"/>
                                          </p:stCondLst>
                                        </p:cTn>
                                        <p:tgtEl>
                                          <p:spTgt spid="2"/>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9" presetClass="exit" presetSubtype="0" fill="hold" grpId="1" nodeType="clickEffect">
                                  <p:stCondLst>
                                    <p:cond delay="0"/>
                                  </p:stCondLst>
                                  <p:childTnLst>
                                    <p:animEffect transition="out" filter="dissolve">
                                      <p:cBhvr>
                                        <p:cTn id="79" dur="500"/>
                                        <p:tgtEl>
                                          <p:spTgt spid="3">
                                            <p:txEl>
                                              <p:pRg st="0" end="0"/>
                                            </p:txEl>
                                          </p:spTgt>
                                        </p:tgtEl>
                                      </p:cBhvr>
                                    </p:animEffect>
                                    <p:set>
                                      <p:cBhvr>
                                        <p:cTn id="8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9" presetClass="exit" presetSubtype="0" fill="hold" grpId="1" nodeType="clickEffect">
                                  <p:stCondLst>
                                    <p:cond delay="0"/>
                                  </p:stCondLst>
                                  <p:childTnLst>
                                    <p:animEffect transition="out" filter="dissolve">
                                      <p:cBhvr>
                                        <p:cTn id="84" dur="500"/>
                                        <p:tgtEl>
                                          <p:spTgt spid="3">
                                            <p:txEl>
                                              <p:pRg st="1" end="1"/>
                                            </p:txEl>
                                          </p:spTgt>
                                        </p:tgtEl>
                                      </p:cBhvr>
                                    </p:animEffect>
                                    <p:set>
                                      <p:cBhvr>
                                        <p:cTn id="85"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9" presetClass="exit" presetSubtype="0" fill="hold" grpId="1" nodeType="clickEffect">
                                  <p:stCondLst>
                                    <p:cond delay="0"/>
                                  </p:stCondLst>
                                  <p:childTnLst>
                                    <p:animEffect transition="out" filter="dissolve">
                                      <p:cBhvr>
                                        <p:cTn id="89" dur="500"/>
                                        <p:tgtEl>
                                          <p:spTgt spid="3">
                                            <p:txEl>
                                              <p:pRg st="2" end="2"/>
                                            </p:txEl>
                                          </p:spTgt>
                                        </p:tgtEl>
                                      </p:cBhvr>
                                    </p:animEffect>
                                    <p:set>
                                      <p:cBhvr>
                                        <p:cTn id="9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9" presetClass="exit" presetSubtype="0" fill="hold" grpId="1" nodeType="clickEffect">
                                  <p:stCondLst>
                                    <p:cond delay="0"/>
                                  </p:stCondLst>
                                  <p:childTnLst>
                                    <p:animEffect transition="out" filter="dissolve">
                                      <p:cBhvr>
                                        <p:cTn id="94" dur="500"/>
                                        <p:tgtEl>
                                          <p:spTgt spid="3">
                                            <p:txEl>
                                              <p:pRg st="3" end="3"/>
                                            </p:txEl>
                                          </p:spTgt>
                                        </p:tgtEl>
                                      </p:cBhvr>
                                    </p:animEffect>
                                    <p:set>
                                      <p:cBhvr>
                                        <p:cTn id="95"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9" presetClass="exit" presetSubtype="0" fill="hold" grpId="1" nodeType="clickEffect">
                                  <p:stCondLst>
                                    <p:cond delay="0"/>
                                  </p:stCondLst>
                                  <p:childTnLst>
                                    <p:animEffect transition="out" filter="dissolve">
                                      <p:cBhvr>
                                        <p:cTn id="99" dur="500"/>
                                        <p:tgtEl>
                                          <p:spTgt spid="3">
                                            <p:txEl>
                                              <p:pRg st="4" end="4"/>
                                            </p:txEl>
                                          </p:spTgt>
                                        </p:tgtEl>
                                      </p:cBhvr>
                                    </p:animEffect>
                                    <p:set>
                                      <p:cBhvr>
                                        <p:cTn id="10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9" presetClass="exit" presetSubtype="0" fill="hold" grpId="1" nodeType="clickEffect">
                                  <p:stCondLst>
                                    <p:cond delay="0"/>
                                  </p:stCondLst>
                                  <p:childTnLst>
                                    <p:animEffect transition="out" filter="dissolve">
                                      <p:cBhvr>
                                        <p:cTn id="104" dur="500"/>
                                        <p:tgtEl>
                                          <p:spTgt spid="3">
                                            <p:txEl>
                                              <p:pRg st="5" end="5"/>
                                            </p:txEl>
                                          </p:spTgt>
                                        </p:tgtEl>
                                      </p:cBhvr>
                                    </p:animEffect>
                                    <p:set>
                                      <p:cBhvr>
                                        <p:cTn id="105"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9" presetClass="exit" presetSubtype="0" fill="hold" grpId="1" nodeType="clickEffect">
                                  <p:stCondLst>
                                    <p:cond delay="0"/>
                                  </p:stCondLst>
                                  <p:childTnLst>
                                    <p:animEffect transition="out" filter="dissolve">
                                      <p:cBhvr>
                                        <p:cTn id="109" dur="500"/>
                                        <p:tgtEl>
                                          <p:spTgt spid="3">
                                            <p:txEl>
                                              <p:pRg st="6" end="6"/>
                                            </p:txEl>
                                          </p:spTgt>
                                        </p:tgtEl>
                                      </p:cBhvr>
                                    </p:animEffect>
                                    <p:set>
                                      <p:cBhvr>
                                        <p:cTn id="110"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rPr>
              <a:t>Μακάο</a:t>
            </a:r>
            <a:endParaRPr lang="el-GR" dirty="0"/>
          </a:p>
        </p:txBody>
      </p:sp>
      <p:pic>
        <p:nvPicPr>
          <p:cNvPr id="5" name="4 - Θέση περιεχομένου" descr="3225.jpg"/>
          <p:cNvPicPr>
            <a:picLocks noGrp="1" noChangeAspect="1"/>
          </p:cNvPicPr>
          <p:nvPr>
            <p:ph sz="half" idx="1"/>
          </p:nvPr>
        </p:nvPicPr>
        <p:blipFill>
          <a:blip r:embed="rId2"/>
          <a:stretch>
            <a:fillRect/>
          </a:stretch>
        </p:blipFill>
        <p:spPr>
          <a:xfrm>
            <a:off x="428596" y="1857364"/>
            <a:ext cx="3971924" cy="4071966"/>
          </a:xfrm>
        </p:spPr>
      </p:pic>
      <p:sp>
        <p:nvSpPr>
          <p:cNvPr id="4" name="3 - Θέση περιεχομένου"/>
          <p:cNvSpPr>
            <a:spLocks noGrp="1"/>
          </p:cNvSpPr>
          <p:nvPr>
            <p:ph sz="half" idx="2"/>
          </p:nvPr>
        </p:nvSpPr>
        <p:spPr/>
        <p:txBody>
          <a:bodyPr>
            <a:normAutofit/>
          </a:bodyPr>
          <a:lstStyle/>
          <a:p>
            <a:r>
              <a:rPr lang="el-GR" dirty="0" smtClean="0">
                <a:solidFill>
                  <a:schemeClr val="bg1"/>
                </a:solidFill>
              </a:rPr>
              <a:t>Ο </a:t>
            </a:r>
            <a:r>
              <a:rPr lang="el-GR" b="1" dirty="0" smtClean="0">
                <a:solidFill>
                  <a:schemeClr val="bg1"/>
                </a:solidFill>
              </a:rPr>
              <a:t>υπόχρυσους μακαό</a:t>
            </a:r>
            <a:r>
              <a:rPr lang="el-GR" dirty="0" smtClean="0">
                <a:solidFill>
                  <a:schemeClr val="bg1"/>
                </a:solidFill>
              </a:rPr>
              <a:t> είναι μεγάλο σε μέγεθος είδος παπαγάλου της Λατινικής Μερικής, με μπλε και ανοιχτά πορτοκαλί σημεία στο σώμα του, δυνατό Ράμφος και πράσινο φτερωμα στην κεφαλή.</a:t>
            </a:r>
            <a:endParaRPr lang="el-GR" dirty="0">
              <a:solidFill>
                <a:schemeClr val="bg1"/>
              </a:solidFill>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iterate type="lt">
                                    <p:tmPct val="0"/>
                                  </p:iterate>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50" presetClass="exit" presetSubtype="0" accel="100000" fill="hold" grpId="1" nodeType="clickEffect">
                                  <p:stCondLst>
                                    <p:cond delay="0"/>
                                  </p:stCondLst>
                                  <p:iterate type="lt">
                                    <p:tmPct val="0"/>
                                  </p:iterate>
                                  <p:childTnLst>
                                    <p:anim calcmode="lin" valueType="num">
                                      <p:cBhvr>
                                        <p:cTn id="30" dur="1000"/>
                                        <p:tgtEl>
                                          <p:spTgt spid="2"/>
                                        </p:tgtEl>
                                        <p:attrNameLst>
                                          <p:attrName>ppt_w</p:attrName>
                                        </p:attrNameLst>
                                      </p:cBhvr>
                                      <p:tavLst>
                                        <p:tav tm="0">
                                          <p:val>
                                            <p:strVal val="ppt_w"/>
                                          </p:val>
                                        </p:tav>
                                        <p:tav tm="100000">
                                          <p:val>
                                            <p:strVal val="ppt_w+.3"/>
                                          </p:val>
                                        </p:tav>
                                      </p:tavLst>
                                    </p:anim>
                                    <p:anim calcmode="lin" valueType="num">
                                      <p:cBhvr>
                                        <p:cTn id="31" dur="1000"/>
                                        <p:tgtEl>
                                          <p:spTgt spid="2"/>
                                        </p:tgtEl>
                                        <p:attrNameLst>
                                          <p:attrName>ppt_h</p:attrName>
                                        </p:attrNameLst>
                                      </p:cBhvr>
                                      <p:tavLst>
                                        <p:tav tm="0">
                                          <p:val>
                                            <p:strVal val="ppt_h"/>
                                          </p:val>
                                        </p:tav>
                                        <p:tav tm="100000">
                                          <p:val>
                                            <p:strVal val="ppt_h"/>
                                          </p:val>
                                        </p:tav>
                                      </p:tavLst>
                                    </p:anim>
                                    <p:animEffect transition="out" filter="fade">
                                      <p:cBhvr>
                                        <p:cTn id="32" dur="1000"/>
                                        <p:tgtEl>
                                          <p:spTgt spid="2"/>
                                        </p:tgtEl>
                                      </p:cBhvr>
                                    </p:animEffect>
                                    <p:set>
                                      <p:cBhvr>
                                        <p:cTn id="33" dur="1" fill="hold">
                                          <p:stCondLst>
                                            <p:cond delay="999"/>
                                          </p:stCondLst>
                                        </p:cTn>
                                        <p:tgtEl>
                                          <p:spTgt spid="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7" presetClass="exit" presetSubtype="0" fill="hold" grpId="1" nodeType="clickEffect">
                                  <p:stCondLst>
                                    <p:cond delay="0"/>
                                  </p:stCondLst>
                                  <p:iterate type="lt">
                                    <p:tmPct val="50000"/>
                                  </p:iterate>
                                  <p:childTnLst>
                                    <p:anim calcmode="discrete" valueType="clr">
                                      <p:cBhvr override="childStyle">
                                        <p:cTn id="37" dur="80"/>
                                        <p:tgtEl>
                                          <p:spTgt spid="4">
                                            <p:txEl>
                                              <p:pRg st="0" end="0"/>
                                            </p:txEl>
                                          </p:spTgt>
                                        </p:tgtEl>
                                        <p:attrNameLst>
                                          <p:attrName>style.color</p:attrName>
                                        </p:attrNameLst>
                                      </p:cBhvr>
                                      <p:tavLst>
                                        <p:tav tm="0">
                                          <p:val>
                                            <p:clrVal>
                                              <a:schemeClr val="hlink"/>
                                            </p:clrVal>
                                          </p:val>
                                        </p:tav>
                                        <p:tav tm="50000">
                                          <p:val>
                                            <p:clrVal>
                                              <a:schemeClr val="accent2"/>
                                            </p:clrVal>
                                          </p:val>
                                        </p:tav>
                                      </p:tavLst>
                                    </p:anim>
                                    <p:anim calcmode="discrete" valueType="clr">
                                      <p:cBhvr>
                                        <p:cTn id="38" dur="80"/>
                                        <p:tgtEl>
                                          <p:spTgt spid="4">
                                            <p:txEl>
                                              <p:pRg st="0" end="0"/>
                                            </p:txEl>
                                          </p:spTgt>
                                        </p:tgtEl>
                                        <p:attrNameLst>
                                          <p:attrName>fillcolor</p:attrName>
                                        </p:attrNameLst>
                                      </p:cBhvr>
                                      <p:tavLst>
                                        <p:tav tm="0">
                                          <p:val>
                                            <p:clrVal>
                                              <a:schemeClr val="hlink"/>
                                            </p:clrVal>
                                          </p:val>
                                        </p:tav>
                                        <p:tav tm="50000">
                                          <p:val>
                                            <p:clrVal>
                                              <a:schemeClr val="accent2"/>
                                            </p:clrVal>
                                          </p:val>
                                        </p:tav>
                                      </p:tavLst>
                                    </p:anim>
                                    <p:set>
                                      <p:cBhvr>
                                        <p:cTn id="39" dur="80"/>
                                        <p:tgtEl>
                                          <p:spTgt spid="4">
                                            <p:txEl>
                                              <p:pRg st="0" end="0"/>
                                            </p:txEl>
                                          </p:spTgt>
                                        </p:tgtEl>
                                        <p:attrNameLst>
                                          <p:attrName>fill.type</p:attrName>
                                        </p:attrNameLst>
                                      </p:cBhvr>
                                      <p:to>
                                        <p:strVal val="solid"/>
                                      </p:to>
                                    </p:set>
                                    <p:set>
                                      <p:cBhvr>
                                        <p:cTn id="40" dur="1" fill="hold">
                                          <p:stCondLst>
                                            <p:cond delay="79"/>
                                          </p:stCondLst>
                                        </p:cTn>
                                        <p:tgtEl>
                                          <p:spTgt spid="4">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5" presetClass="exit" presetSubtype="0" fill="hold" nodeType="clickEffect">
                                  <p:stCondLst>
                                    <p:cond delay="0"/>
                                  </p:stCondLst>
                                  <p:iterate type="lt">
                                    <p:tmPct val="0"/>
                                  </p:iterate>
                                  <p:childTnLst>
                                    <p:anim calcmode="lin" valueType="num">
                                      <p:cBhvr>
                                        <p:cTn id="44" dur="1000"/>
                                        <p:tgtEl>
                                          <p:spTgt spid="5"/>
                                        </p:tgtEl>
                                        <p:attrNameLst>
                                          <p:attrName>ppt_w</p:attrName>
                                        </p:attrNameLst>
                                      </p:cBhvr>
                                      <p:tavLst>
                                        <p:tav tm="0">
                                          <p:val>
                                            <p:strVal val="ppt_w"/>
                                          </p:val>
                                        </p:tav>
                                        <p:tav tm="100000">
                                          <p:val>
                                            <p:fltVal val="0"/>
                                          </p:val>
                                        </p:tav>
                                      </p:tavLst>
                                    </p:anim>
                                    <p:anim calcmode="lin" valueType="num">
                                      <p:cBhvr>
                                        <p:cTn id="45" dur="1000"/>
                                        <p:tgtEl>
                                          <p:spTgt spid="5"/>
                                        </p:tgtEl>
                                        <p:attrNameLst>
                                          <p:attrName>ppt_h</p:attrName>
                                        </p:attrNameLst>
                                      </p:cBhvr>
                                      <p:tavLst>
                                        <p:tav tm="0">
                                          <p:val>
                                            <p:strVal val="ppt_h"/>
                                          </p:val>
                                        </p:tav>
                                        <p:tav tm="100000">
                                          <p:val>
                                            <p:fltVal val="0"/>
                                          </p:val>
                                        </p:tav>
                                      </p:tavLst>
                                    </p:anim>
                                    <p:anim calcmode="lin" valueType="num">
                                      <p:cBhvr>
                                        <p:cTn id="46" dur="1000"/>
                                        <p:tgtEl>
                                          <p:spTgt spid="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47" dur="1000"/>
                                        <p:tgtEl>
                                          <p:spTgt spid="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4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bldP spid="4"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Γορίλας</a:t>
            </a:r>
            <a:br>
              <a:rPr lang="el-GR" dirty="0" smtClean="0">
                <a:solidFill>
                  <a:schemeClr val="bg1"/>
                </a:solidFill>
              </a:rPr>
            </a:br>
            <a:endParaRPr lang="el-GR" dirty="0"/>
          </a:p>
        </p:txBody>
      </p:sp>
      <p:pic>
        <p:nvPicPr>
          <p:cNvPr id="5" name="4 - Θέση περιεχομένου" descr="αρχείο_λήψης_-3-.jpg"/>
          <p:cNvPicPr>
            <a:picLocks noGrp="1" noChangeAspect="1"/>
          </p:cNvPicPr>
          <p:nvPr>
            <p:ph sz="half" idx="1"/>
          </p:nvPr>
        </p:nvPicPr>
        <p:blipFill>
          <a:blip r:embed="rId2"/>
          <a:stretch>
            <a:fillRect/>
          </a:stretch>
        </p:blipFill>
        <p:spPr>
          <a:xfrm>
            <a:off x="500034" y="1714488"/>
            <a:ext cx="3657600" cy="3863903"/>
          </a:xfrm>
        </p:spPr>
      </p:pic>
      <p:sp>
        <p:nvSpPr>
          <p:cNvPr id="4" name="3 - Θέση περιεχομένου"/>
          <p:cNvSpPr>
            <a:spLocks noGrp="1"/>
          </p:cNvSpPr>
          <p:nvPr>
            <p:ph sz="half" idx="2"/>
          </p:nvPr>
        </p:nvSpPr>
        <p:spPr/>
        <p:txBody>
          <a:bodyPr>
            <a:normAutofit fontScale="92500" lnSpcReduction="20000"/>
          </a:bodyPr>
          <a:lstStyle/>
          <a:p>
            <a:r>
              <a:rPr lang="el-GR" dirty="0" smtClean="0">
                <a:solidFill>
                  <a:schemeClr val="bg1"/>
                </a:solidFill>
              </a:rPr>
              <a:t>Οι γορίλες είναι εδαφόβιοι και περπατούν στηριζόμενοι στις αρθρώσεις των δαχτύλων τους, επειδή τα μπροστινά άκρα είναι μεγαλύτερα από τα πίσω, με τη ράχη τους ελαφρά ανασηκωμένη. Ζουν σε μικρές κοινωνικές ομάδες, κατά</a:t>
            </a:r>
            <a:r>
              <a:rPr lang="el-GR" dirty="0" smtClean="0"/>
              <a:t> </a:t>
            </a:r>
            <a:r>
              <a:rPr lang="el-GR" dirty="0" smtClean="0">
                <a:solidFill>
                  <a:schemeClr val="bg1"/>
                </a:solidFill>
              </a:rPr>
              <a:t>μέσον όρο 15 ατόμων</a:t>
            </a:r>
            <a:endParaRPr lang="el-GR" dirty="0">
              <a:solidFill>
                <a:schemeClr val="bg1"/>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xit" presetSubtype="4" fill="hold" grpId="1" nodeType="clickEffect">
                                  <p:stCondLst>
                                    <p:cond delay="0"/>
                                  </p:stCondLst>
                                  <p:childTnLst>
                                    <p:animEffect transition="out" filter="slide(fromBottom)">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4">
                                            <p:txEl>
                                              <p:pRg st="0" end="0"/>
                                            </p:txEl>
                                          </p:spTgt>
                                        </p:tgtEl>
                                      </p:cBhvr>
                                    </p:animEffect>
                                    <p:set>
                                      <p:cBhvr>
                                        <p:cTn id="29"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4" presetClass="exit" presetSubtype="0" fill="hold" nodeType="clickEffect">
                                  <p:stCondLst>
                                    <p:cond delay="0"/>
                                  </p:stCondLst>
                                  <p:childTnLst>
                                    <p:anim to="" calcmode="lin" valueType="num">
                                      <p:cBhvr>
                                        <p:cTn id="33" dur="1"/>
                                        <p:tgtEl>
                                          <p:spTgt spid="5"/>
                                        </p:tgtEl>
                                        <p:attrNameLst>
                                          <p:attrName/>
                                        </p:attrNameLst>
                                      </p:cBhvr>
                                    </p:anim>
                                    <p:set>
                                      <p:cBhvr>
                                        <p:cTn id="3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bldP spid="4"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Κροκόδειλος</a:t>
            </a:r>
            <a:br>
              <a:rPr lang="el-GR" dirty="0" smtClean="0">
                <a:solidFill>
                  <a:schemeClr val="bg1"/>
                </a:solidFill>
              </a:rPr>
            </a:br>
            <a:endParaRPr lang="el-GR" dirty="0"/>
          </a:p>
        </p:txBody>
      </p:sp>
      <p:pic>
        <p:nvPicPr>
          <p:cNvPr id="5" name="4 - Θέση περιεχομένου" descr="krokodeilos.jpg"/>
          <p:cNvPicPr>
            <a:picLocks noGrp="1" noChangeAspect="1"/>
          </p:cNvPicPr>
          <p:nvPr>
            <p:ph sz="half" idx="1"/>
          </p:nvPr>
        </p:nvPicPr>
        <p:blipFill>
          <a:blip r:embed="rId2"/>
          <a:stretch>
            <a:fillRect/>
          </a:stretch>
        </p:blipFill>
        <p:spPr>
          <a:xfrm>
            <a:off x="457200" y="1857364"/>
            <a:ext cx="3657600" cy="3357586"/>
          </a:xfrm>
        </p:spPr>
      </p:pic>
      <p:sp>
        <p:nvSpPr>
          <p:cNvPr id="4" name="3 - Θέση περιεχομένου"/>
          <p:cNvSpPr>
            <a:spLocks noGrp="1"/>
          </p:cNvSpPr>
          <p:nvPr>
            <p:ph sz="half" idx="2"/>
          </p:nvPr>
        </p:nvSpPr>
        <p:spPr>
          <a:xfrm>
            <a:off x="4267200" y="1600200"/>
            <a:ext cx="3805262" cy="4525963"/>
          </a:xfrm>
        </p:spPr>
        <p:txBody>
          <a:bodyPr/>
          <a:lstStyle/>
          <a:p>
            <a:r>
              <a:rPr lang="el-GR" dirty="0" smtClean="0">
                <a:solidFill>
                  <a:schemeClr val="bg1"/>
                </a:solidFill>
              </a:rPr>
              <a:t>Ο </a:t>
            </a:r>
            <a:r>
              <a:rPr lang="el-GR" b="1" dirty="0" smtClean="0">
                <a:solidFill>
                  <a:schemeClr val="bg1"/>
                </a:solidFill>
              </a:rPr>
              <a:t>κροκόδειλος</a:t>
            </a:r>
            <a:r>
              <a:rPr lang="el-GR" dirty="0" smtClean="0">
                <a:solidFill>
                  <a:schemeClr val="bg1"/>
                </a:solidFill>
              </a:rPr>
              <a:t> είναι ζώο που ανήκει στην τάξη των μεγάλων </a:t>
            </a:r>
            <a:r>
              <a:rPr lang="el-GR" dirty="0" smtClean="0">
                <a:solidFill>
                  <a:schemeClr val="bg1"/>
                </a:solidFill>
                <a:hlinkClick r:id="rId3" tooltip="Ερπετό"/>
              </a:rPr>
              <a:t>ερπετών</a:t>
            </a:r>
            <a:r>
              <a:rPr lang="el-GR" dirty="0" smtClean="0">
                <a:solidFill>
                  <a:schemeClr val="bg1"/>
                </a:solidFill>
              </a:rPr>
              <a:t>. Η τάξη αυτή διαιρείται σε τρεις οικογένειες: των κροκοδειλιδών, των αλλιγατοριδών και των γαβιαλιδών</a:t>
            </a:r>
            <a:r>
              <a:rPr lang="el-GR" dirty="0" smtClean="0"/>
              <a:t>.</a:t>
            </a:r>
            <a:endParaRPr lang="el-GR"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nodeType="clickEffect">
                                  <p:stCondLst>
                                    <p:cond delay="0"/>
                                  </p:stCondLst>
                                  <p:iterate type="lt">
                                    <p:tmPct val="0"/>
                                  </p:iterate>
                                  <p:childTnLst>
                                    <p:set>
                                      <p:cBhvr>
                                        <p:cTn id="19" dur="1" fill="hold">
                                          <p:stCondLst>
                                            <p:cond delay="0"/>
                                          </p:stCondLst>
                                        </p:cTn>
                                        <p:tgtEl>
                                          <p:spTgt spid="5"/>
                                        </p:tgtEl>
                                        <p:attrNameLst>
                                          <p:attrName>style.visibility</p:attrName>
                                        </p:attrNameLst>
                                      </p:cBhvr>
                                      <p:to>
                                        <p:strVal val="visible"/>
                                      </p:to>
                                    </p:set>
                                    <p:animEffect transition="in" filter="fade">
                                      <p:cBhvr>
                                        <p:cTn id="20" dur="800" decel="100000"/>
                                        <p:tgtEl>
                                          <p:spTgt spid="5"/>
                                        </p:tgtEl>
                                      </p:cBhvr>
                                    </p:animEffect>
                                    <p:anim calcmode="lin" valueType="num">
                                      <p:cBhvr>
                                        <p:cTn id="21" dur="800" decel="100000" fill="hold"/>
                                        <p:tgtEl>
                                          <p:spTgt spid="5"/>
                                        </p:tgtEl>
                                        <p:attrNameLst>
                                          <p:attrName>style.rotation</p:attrName>
                                        </p:attrNameLst>
                                      </p:cBhvr>
                                      <p:tavLst>
                                        <p:tav tm="0">
                                          <p:val>
                                            <p:fltVal val="-90"/>
                                          </p:val>
                                        </p:tav>
                                        <p:tav tm="100000">
                                          <p:val>
                                            <p:fltVal val="0"/>
                                          </p:val>
                                        </p:tav>
                                      </p:tavLst>
                                    </p:anim>
                                    <p:anim calcmode="lin" valueType="num">
                                      <p:cBhvr>
                                        <p:cTn id="22" dur="800" decel="100000" fill="hold"/>
                                        <p:tgtEl>
                                          <p:spTgt spid="5"/>
                                        </p:tgtEl>
                                        <p:attrNameLst>
                                          <p:attrName>ppt_x</p:attrName>
                                        </p:attrNameLst>
                                      </p:cBhvr>
                                      <p:tavLst>
                                        <p:tav tm="0">
                                          <p:val>
                                            <p:strVal val="#ppt_x+0.4"/>
                                          </p:val>
                                        </p:tav>
                                        <p:tav tm="100000">
                                          <p:val>
                                            <p:strVal val="#ppt_x-0.05"/>
                                          </p:val>
                                        </p:tav>
                                      </p:tavLst>
                                    </p:anim>
                                    <p:anim calcmode="lin" valueType="num">
                                      <p:cBhvr>
                                        <p:cTn id="23" dur="800" decel="100000" fill="hold"/>
                                        <p:tgtEl>
                                          <p:spTgt spid="5"/>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0" presetClass="exit" presetSubtype="0" fill="hold" grpId="1" nodeType="clickEffect">
                                  <p:stCondLst>
                                    <p:cond delay="0"/>
                                  </p:stCondLst>
                                  <p:childTnLst>
                                    <p:animEffect transition="out" filter="wedge">
                                      <p:cBhvr>
                                        <p:cTn id="29" dur="2000"/>
                                        <p:tgtEl>
                                          <p:spTgt spid="2"/>
                                        </p:tgtEl>
                                      </p:cBhvr>
                                    </p:animEffect>
                                    <p:set>
                                      <p:cBhvr>
                                        <p:cTn id="30" dur="1" fill="hold">
                                          <p:stCondLst>
                                            <p:cond delay="1999"/>
                                          </p:stCondLst>
                                        </p:cTn>
                                        <p:tgtEl>
                                          <p:spTgt spid="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0" nodeType="clickEffect">
                                  <p:stCondLst>
                                    <p:cond delay="0"/>
                                  </p:stCondLst>
                                  <p:childTnLst>
                                    <p:anim calcmode="lin" valueType="num">
                                      <p:cBhvr additive="base">
                                        <p:cTn id="34"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5" dur="500"/>
                                        <p:tgtEl>
                                          <p:spTgt spid="4">
                                            <p:txEl>
                                              <p:pRg st="0" end="0"/>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8" presetClass="exit" presetSubtype="0" accel="50000" fill="hold" nodeType="clickEffect">
                                  <p:stCondLst>
                                    <p:cond delay="0"/>
                                  </p:stCondLst>
                                  <p:iterate type="lt">
                                    <p:tmPct val="50000"/>
                                  </p:iterate>
                                  <p:childTnLst>
                                    <p:anim calcmode="lin" valueType="num">
                                      <p:cBhvr>
                                        <p:cTn id="40" dur="1000">
                                          <p:stCondLst>
                                            <p:cond delay="0"/>
                                          </p:stCondLst>
                                        </p:cTn>
                                        <p:tgtEl>
                                          <p:spTgt spid="5"/>
                                        </p:tgtEl>
                                        <p:attrNameLst>
                                          <p:attrName>style.rotation</p:attrName>
                                        </p:attrNameLst>
                                      </p:cBhvr>
                                      <p:tavLst>
                                        <p:tav tm="0">
                                          <p:val>
                                            <p:fltVal val="0"/>
                                          </p:val>
                                        </p:tav>
                                        <p:tav tm="100000">
                                          <p:val>
                                            <p:fltVal val="45"/>
                                          </p:val>
                                        </p:tav>
                                      </p:tavLst>
                                    </p:anim>
                                    <p:anim calcmode="lin" valueType="num">
                                      <p:cBhvr>
                                        <p:cTn id="41" dur="1000">
                                          <p:stCondLst>
                                            <p:cond delay="0"/>
                                          </p:stCondLst>
                                        </p:cTn>
                                        <p:tgtEl>
                                          <p:spTgt spid="5"/>
                                        </p:tgtEl>
                                        <p:attrNameLst>
                                          <p:attrName>ppt_y</p:attrName>
                                        </p:attrNameLst>
                                      </p:cBhvr>
                                      <p:tavLst>
                                        <p:tav tm="0">
                                          <p:val>
                                            <p:strVal val="ppt_y"/>
                                          </p:val>
                                        </p:tav>
                                        <p:tav tm="100000">
                                          <p:val>
                                            <p:strVal val="ppt_y+1"/>
                                          </p:val>
                                        </p:tav>
                                      </p:tavLst>
                                    </p:anim>
                                    <p:set>
                                      <p:cBhvr>
                                        <p:cTn id="4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Φίδι</a:t>
            </a:r>
            <a:br>
              <a:rPr lang="el-GR" dirty="0" smtClean="0">
                <a:solidFill>
                  <a:schemeClr val="bg1"/>
                </a:solidFill>
              </a:rPr>
            </a:br>
            <a:endParaRPr lang="el-GR" dirty="0"/>
          </a:p>
        </p:txBody>
      </p:sp>
      <p:pic>
        <p:nvPicPr>
          <p:cNvPr id="5" name="4 - Θέση περιεχομένου" descr="ioboboaannalffiidfa000.jpg"/>
          <p:cNvPicPr>
            <a:picLocks noGrp="1" noChangeAspect="1"/>
          </p:cNvPicPr>
          <p:nvPr>
            <p:ph sz="half" idx="1"/>
          </p:nvPr>
        </p:nvPicPr>
        <p:blipFill>
          <a:blip r:embed="rId2"/>
          <a:stretch>
            <a:fillRect/>
          </a:stretch>
        </p:blipFill>
        <p:spPr>
          <a:xfrm>
            <a:off x="214282" y="1571612"/>
            <a:ext cx="3900518" cy="4500594"/>
          </a:xfrm>
        </p:spPr>
      </p:pic>
      <p:sp>
        <p:nvSpPr>
          <p:cNvPr id="4" name="3 - Θέση περιεχομένου"/>
          <p:cNvSpPr>
            <a:spLocks noGrp="1"/>
          </p:cNvSpPr>
          <p:nvPr>
            <p:ph sz="half" idx="2"/>
          </p:nvPr>
        </p:nvSpPr>
        <p:spPr/>
        <p:txBody>
          <a:bodyPr>
            <a:normAutofit/>
          </a:bodyPr>
          <a:lstStyle/>
          <a:p>
            <a:r>
              <a:rPr lang="el-GR" dirty="0" smtClean="0">
                <a:solidFill>
                  <a:schemeClr val="bg1"/>
                </a:solidFill>
              </a:rPr>
              <a:t>Τα </a:t>
            </a:r>
            <a:r>
              <a:rPr lang="el-GR" b="1" dirty="0" smtClean="0">
                <a:solidFill>
                  <a:schemeClr val="bg1"/>
                </a:solidFill>
              </a:rPr>
              <a:t>φίδια</a:t>
            </a:r>
            <a:r>
              <a:rPr lang="el-GR" dirty="0" smtClean="0">
                <a:solidFill>
                  <a:schemeClr val="bg1"/>
                </a:solidFill>
              </a:rPr>
              <a:t> είναι          </a:t>
            </a:r>
            <a:r>
              <a:rPr lang="el-GR" dirty="0" smtClean="0">
                <a:solidFill>
                  <a:schemeClr val="bg1"/>
                </a:solidFill>
                <a:hlinkClick r:id="rId3" tooltip="Ερπετό"/>
              </a:rPr>
              <a:t>ερπετά</a:t>
            </a:r>
            <a:r>
              <a:rPr lang="el-GR" dirty="0" smtClean="0">
                <a:solidFill>
                  <a:schemeClr val="bg1"/>
                </a:solidFill>
              </a:rPr>
              <a:t> της ομώνυμης υποτάξης. Τρέφονται με μικρά ζώα, </a:t>
            </a:r>
            <a:r>
              <a:rPr lang="el-GR" dirty="0" smtClean="0">
                <a:solidFill>
                  <a:schemeClr val="bg1"/>
                </a:solidFill>
                <a:hlinkClick r:id="rId4" tooltip="Πουλί"/>
              </a:rPr>
              <a:t>πουλιά</a:t>
            </a:r>
            <a:r>
              <a:rPr lang="el-GR" dirty="0" smtClean="0">
                <a:solidFill>
                  <a:schemeClr val="bg1"/>
                </a:solidFill>
              </a:rPr>
              <a:t>, </a:t>
            </a:r>
            <a:r>
              <a:rPr lang="el-GR" dirty="0" smtClean="0">
                <a:solidFill>
                  <a:schemeClr val="bg1"/>
                </a:solidFill>
                <a:hlinkClick r:id="rId5" tooltip="Αυγό"/>
              </a:rPr>
              <a:t>αυγά</a:t>
            </a:r>
            <a:r>
              <a:rPr lang="el-GR" dirty="0" smtClean="0">
                <a:solidFill>
                  <a:schemeClr val="bg1"/>
                </a:solidFill>
              </a:rPr>
              <a:t> ή </a:t>
            </a:r>
            <a:r>
              <a:rPr lang="el-GR" dirty="0" smtClean="0">
                <a:solidFill>
                  <a:schemeClr val="bg1"/>
                </a:solidFill>
                <a:hlinkClick r:id="rId6" tooltip="Έντομο"/>
              </a:rPr>
              <a:t>έντομα</a:t>
            </a:r>
            <a:r>
              <a:rPr lang="el-GR" dirty="0" smtClean="0">
                <a:solidFill>
                  <a:schemeClr val="bg1"/>
                </a:solidFill>
              </a:rPr>
              <a:t>, ενώ άλλα μεγαλύτερα φίδια τρέφονται με μεγαλύτερα ζώα.</a:t>
            </a:r>
            <a:endParaRPr lang="el-GR" dirty="0">
              <a:solidFill>
                <a:schemeClr val="bg1"/>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iterate type="lt">
                                    <p:tmPct val="0"/>
                                  </p:iterate>
                                  <p:childTnLst>
                                    <p:set>
                                      <p:cBhvr>
                                        <p:cTn id="21" dur="1" fill="hold">
                                          <p:stCondLst>
                                            <p:cond delay="0"/>
                                          </p:stCondLst>
                                        </p:cTn>
                                        <p:tgtEl>
                                          <p:spTgt spid="5"/>
                                        </p:tgtEl>
                                        <p:attrNameLst>
                                          <p:attrName>style.visibility</p:attrName>
                                        </p:attrNameLst>
                                      </p:cBhvr>
                                      <p:to>
                                        <p:strVal val="visible"/>
                                      </p:to>
                                    </p:set>
                                    <p:animEffect transition="in" filter="wipe(down)">
                                      <p:cBhvr>
                                        <p:cTn id="22" dur="580">
                                          <p:stCondLst>
                                            <p:cond delay="0"/>
                                          </p:stCondLst>
                                        </p:cTn>
                                        <p:tgtEl>
                                          <p:spTgt spid="5"/>
                                        </p:tgtEl>
                                      </p:cBhvr>
                                    </p:animEffect>
                                    <p:anim calcmode="lin" valueType="num">
                                      <p:cBhvr>
                                        <p:cTn id="2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8" dur="26">
                                          <p:stCondLst>
                                            <p:cond delay="650"/>
                                          </p:stCondLst>
                                        </p:cTn>
                                        <p:tgtEl>
                                          <p:spTgt spid="5"/>
                                        </p:tgtEl>
                                      </p:cBhvr>
                                      <p:to x="100000" y="60000"/>
                                    </p:animScale>
                                    <p:animScale>
                                      <p:cBhvr>
                                        <p:cTn id="29" dur="166" decel="50000">
                                          <p:stCondLst>
                                            <p:cond delay="676"/>
                                          </p:stCondLst>
                                        </p:cTn>
                                        <p:tgtEl>
                                          <p:spTgt spid="5"/>
                                        </p:tgtEl>
                                      </p:cBhvr>
                                      <p:to x="100000" y="100000"/>
                                    </p:animScale>
                                    <p:animScale>
                                      <p:cBhvr>
                                        <p:cTn id="30" dur="26">
                                          <p:stCondLst>
                                            <p:cond delay="1312"/>
                                          </p:stCondLst>
                                        </p:cTn>
                                        <p:tgtEl>
                                          <p:spTgt spid="5"/>
                                        </p:tgtEl>
                                      </p:cBhvr>
                                      <p:to x="100000" y="80000"/>
                                    </p:animScale>
                                    <p:animScale>
                                      <p:cBhvr>
                                        <p:cTn id="31" dur="166" decel="50000">
                                          <p:stCondLst>
                                            <p:cond delay="1338"/>
                                          </p:stCondLst>
                                        </p:cTn>
                                        <p:tgtEl>
                                          <p:spTgt spid="5"/>
                                        </p:tgtEl>
                                      </p:cBhvr>
                                      <p:to x="100000" y="100000"/>
                                    </p:animScale>
                                    <p:animScale>
                                      <p:cBhvr>
                                        <p:cTn id="32" dur="26">
                                          <p:stCondLst>
                                            <p:cond delay="1642"/>
                                          </p:stCondLst>
                                        </p:cTn>
                                        <p:tgtEl>
                                          <p:spTgt spid="5"/>
                                        </p:tgtEl>
                                      </p:cBhvr>
                                      <p:to x="100000" y="90000"/>
                                    </p:animScale>
                                    <p:animScale>
                                      <p:cBhvr>
                                        <p:cTn id="33" dur="166" decel="50000">
                                          <p:stCondLst>
                                            <p:cond delay="1668"/>
                                          </p:stCondLst>
                                        </p:cTn>
                                        <p:tgtEl>
                                          <p:spTgt spid="5"/>
                                        </p:tgtEl>
                                      </p:cBhvr>
                                      <p:to x="100000" y="100000"/>
                                    </p:animScale>
                                    <p:animScale>
                                      <p:cBhvr>
                                        <p:cTn id="34" dur="26">
                                          <p:stCondLst>
                                            <p:cond delay="1808"/>
                                          </p:stCondLst>
                                        </p:cTn>
                                        <p:tgtEl>
                                          <p:spTgt spid="5"/>
                                        </p:tgtEl>
                                      </p:cBhvr>
                                      <p:to x="100000" y="95000"/>
                                    </p:animScale>
                                    <p:animScale>
                                      <p:cBhvr>
                                        <p:cTn id="35" dur="166" decel="50000">
                                          <p:stCondLst>
                                            <p:cond delay="1834"/>
                                          </p:stCondLst>
                                        </p:cTn>
                                        <p:tgtEl>
                                          <p:spTgt spid="5"/>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9" presetClass="exit" presetSubtype="10" fill="hold" grpId="1" nodeType="clickEffect">
                                  <p:stCondLst>
                                    <p:cond delay="0"/>
                                  </p:stCondLst>
                                  <p:childTnLst>
                                    <p:anim calcmode="lin" valueType="num">
                                      <p:cBhvr>
                                        <p:cTn id="39" dur="5000"/>
                                        <p:tgtEl>
                                          <p:spTgt spid="2"/>
                                        </p:tgtEl>
                                        <p:attrNameLst>
                                          <p:attrName>ppt_h</p:attrName>
                                        </p:attrNameLst>
                                      </p:cBhvr>
                                      <p:tavLst>
                                        <p:tav tm="0">
                                          <p:val>
                                            <p:strVal val="ppt_h"/>
                                          </p:val>
                                        </p:tav>
                                        <p:tav tm="100000">
                                          <p:val>
                                            <p:strVal val="ppt_h"/>
                                          </p:val>
                                        </p:tav>
                                      </p:tavLst>
                                    </p:anim>
                                    <p:anim calcmode="lin" valueType="num">
                                      <p:cBhvr>
                                        <p:cTn id="40" dur="5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41" dur="1" fill="hold">
                                          <p:stCondLst>
                                            <p:cond delay="4999"/>
                                          </p:stCondLst>
                                        </p:cTn>
                                        <p:tgtEl>
                                          <p:spTgt spid="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39" presetClass="exit" presetSubtype="0" decel="100000" fill="hold" grpId="0" nodeType="clickEffect">
                                  <p:stCondLst>
                                    <p:cond delay="0"/>
                                  </p:stCondLst>
                                  <p:childTnLst>
                                    <p:anim calcmode="lin" valueType="num">
                                      <p:cBhvr>
                                        <p:cTn id="45" dur="500"/>
                                        <p:tgtEl>
                                          <p:spTgt spid="4">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46" dur="500"/>
                                        <p:tgtEl>
                                          <p:spTgt spid="4">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47" dur="500"/>
                                        <p:tgtEl>
                                          <p:spTgt spid="4">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48" dur="500"/>
                                        <p:tgtEl>
                                          <p:spTgt spid="4">
                                            <p:txEl>
                                              <p:pRg st="0" end="0"/>
                                            </p:txEl>
                                          </p:spTgt>
                                        </p:tgtEl>
                                        <p:attrNameLst>
                                          <p:attrName>ppt_y</p:attrName>
                                        </p:attrNameLst>
                                      </p:cBhvr>
                                      <p:tavLst>
                                        <p:tav tm="0">
                                          <p:val>
                                            <p:strVal val="ppt_y"/>
                                          </p:val>
                                        </p:tav>
                                        <p:tav tm="100000">
                                          <p:val>
                                            <p:strVal val="ppt_y"/>
                                          </p:val>
                                        </p:tav>
                                      </p:tavLst>
                                    </p:anim>
                                    <p:set>
                                      <p:cBhvr>
                                        <p:cTn id="49"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3" presetClass="exit" presetSubtype="0" fill="hold" nodeType="clickEffect">
                                  <p:stCondLst>
                                    <p:cond delay="0"/>
                                  </p:stCondLst>
                                  <p:iterate type="lt">
                                    <p:tmPct val="0"/>
                                  </p:iterate>
                                  <p:childTnLst>
                                    <p:anim calcmode="lin" valueType="num">
                                      <p:cBhvr>
                                        <p:cTn id="53" dur="600" decel="50000">
                                          <p:stCondLst>
                                            <p:cond delay="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4" dur="400">
                                          <p:stCondLst>
                                            <p:cond delay="600"/>
                                          </p:stCondLst>
                                        </p:cTn>
                                        <p:tgtEl>
                                          <p:spTgt spid="5"/>
                                        </p:tgtEl>
                                        <p:attrNameLst>
                                          <p:attrName>ppt_x</p:attrName>
                                        </p:attrNameLst>
                                      </p:cBhvr>
                                      <p:tavLst>
                                        <p:tav tm="0">
                                          <p:val>
                                            <p:strVal val="ppt_x"/>
                                          </p:val>
                                        </p:tav>
                                        <p:tav tm="100000">
                                          <p:val>
                                            <p:strVal val="ppt_x"/>
                                          </p:val>
                                        </p:tav>
                                      </p:tavLst>
                                    </p:anim>
                                    <p:anim calcmode="lin" valueType="num">
                                      <p:cBhvr>
                                        <p:cTn id="55" dur="600" decel="50000">
                                          <p:stCondLst>
                                            <p:cond delay="0"/>
                                          </p:stCondLst>
                                        </p:cTn>
                                        <p:tgtEl>
                                          <p:spTgt spid="5"/>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56" dur="400">
                                          <p:stCondLst>
                                            <p:cond delay="600"/>
                                          </p:stCondLst>
                                        </p:cTn>
                                        <p:tgtEl>
                                          <p:spTgt spid="5"/>
                                        </p:tgtEl>
                                        <p:attrNameLst>
                                          <p:attrName>ppt_y</p:attrName>
                                        </p:attrNameLst>
                                      </p:cBhvr>
                                      <p:tavLst>
                                        <p:tav tm="0">
                                          <p:val>
                                            <p:strVal val="ppt_y"/>
                                          </p:val>
                                        </p:tav>
                                        <p:tav tm="100000">
                                          <p:val>
                                            <p:strVal val="ppt_y"/>
                                          </p:val>
                                        </p:tav>
                                      </p:tavLst>
                                    </p:anim>
                                    <p:animEffect transition="out" filter="fade">
                                      <p:cBhvr>
                                        <p:cTn id="57" dur="100">
                                          <p:stCondLst>
                                            <p:cond delay="900"/>
                                          </p:stCondLst>
                                        </p:cTn>
                                        <p:tgtEl>
                                          <p:spTgt spid="5"/>
                                        </p:tgtEl>
                                      </p:cBhvr>
                                    </p:animEffect>
                                    <p:set>
                                      <p:cBhvr>
                                        <p:cTn id="5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Ταραντούλα</a:t>
            </a:r>
            <a:br>
              <a:rPr lang="el-GR" dirty="0" smtClean="0">
                <a:solidFill>
                  <a:schemeClr val="bg1"/>
                </a:solidFill>
              </a:rPr>
            </a:br>
            <a:endParaRPr lang="el-GR" dirty="0"/>
          </a:p>
        </p:txBody>
      </p:sp>
      <p:pic>
        <p:nvPicPr>
          <p:cNvPr id="5" name="4 - Θέση περιεχομένου" descr="rare-footage-of-blue-tarantulas-wp.jpg"/>
          <p:cNvPicPr>
            <a:picLocks noGrp="1" noChangeAspect="1"/>
          </p:cNvPicPr>
          <p:nvPr>
            <p:ph sz="half" idx="1"/>
          </p:nvPr>
        </p:nvPicPr>
        <p:blipFill>
          <a:blip r:embed="rId2"/>
          <a:stretch>
            <a:fillRect/>
          </a:stretch>
        </p:blipFill>
        <p:spPr>
          <a:xfrm>
            <a:off x="285720" y="1714488"/>
            <a:ext cx="3829080" cy="4071966"/>
          </a:xfrm>
        </p:spPr>
      </p:pic>
      <p:sp>
        <p:nvSpPr>
          <p:cNvPr id="4" name="3 - Θέση περιεχομένου"/>
          <p:cNvSpPr>
            <a:spLocks noGrp="1"/>
          </p:cNvSpPr>
          <p:nvPr>
            <p:ph sz="half" idx="2"/>
          </p:nvPr>
        </p:nvSpPr>
        <p:spPr/>
        <p:txBody>
          <a:bodyPr>
            <a:normAutofit/>
          </a:bodyPr>
          <a:lstStyle/>
          <a:p>
            <a:r>
              <a:rPr lang="el-GR" dirty="0" smtClean="0">
                <a:solidFill>
                  <a:schemeClr val="bg1"/>
                </a:solidFill>
              </a:rPr>
              <a:t>Η </a:t>
            </a:r>
            <a:r>
              <a:rPr lang="el-GR" b="1" dirty="0" smtClean="0">
                <a:solidFill>
                  <a:schemeClr val="bg1"/>
                </a:solidFill>
              </a:rPr>
              <a:t>Ταραντούλα</a:t>
            </a:r>
            <a:r>
              <a:rPr lang="el-GR" dirty="0" smtClean="0">
                <a:solidFill>
                  <a:schemeClr val="bg1"/>
                </a:solidFill>
              </a:rPr>
              <a:t> είναι </a:t>
            </a:r>
            <a:r>
              <a:rPr lang="el-GR" dirty="0" smtClean="0">
                <a:solidFill>
                  <a:schemeClr val="bg1"/>
                </a:solidFill>
                <a:hlinkClick r:id="rId3" tooltip="Αράχνη"/>
              </a:rPr>
              <a:t>Αράχνη</a:t>
            </a:r>
            <a:r>
              <a:rPr lang="el-GR" dirty="0" smtClean="0">
                <a:solidFill>
                  <a:schemeClr val="bg1"/>
                </a:solidFill>
              </a:rPr>
              <a:t> που ανήκει στην οικογένεια Lycosidae. Διακρίνεται σε πολλά είδη, γενικό χαρακτηριστικό των οποίων είναι το τεράστιο μέγεθος</a:t>
            </a:r>
            <a:endParaRPr lang="el-GR" dirty="0">
              <a:solidFill>
                <a:schemeClr val="bg1"/>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iterate type="lt">
                                    <p:tmPct val="0"/>
                                  </p:iterate>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5"/>
                                        </p:tgtEl>
                                        <p:attrNameLst>
                                          <p:attrName>ppt_y</p:attrName>
                                        </p:attrNameLst>
                                      </p:cBhvr>
                                      <p:tavLst>
                                        <p:tav tm="0">
                                          <p:val>
                                            <p:strVal val="#ppt_y"/>
                                          </p:val>
                                        </p:tav>
                                        <p:tav tm="100000">
                                          <p:val>
                                            <p:strVal val="#ppt_y"/>
                                          </p:val>
                                        </p:tav>
                                      </p:tavLst>
                                    </p:anim>
                                    <p:anim calcmode="lin" valueType="num">
                                      <p:cBhvr>
                                        <p:cTn id="23"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xit" presetSubtype="0" fill="hold" grpId="1" nodeType="clickEffect">
                                  <p:stCondLst>
                                    <p:cond delay="0"/>
                                  </p:stCondLst>
                                  <p:childTnLst>
                                    <p:animEffect transition="out" filter="wedge">
                                      <p:cBhvr>
                                        <p:cTn id="29" dur="2000"/>
                                        <p:tgtEl>
                                          <p:spTgt spid="2"/>
                                        </p:tgtEl>
                                      </p:cBhvr>
                                    </p:animEffect>
                                    <p:set>
                                      <p:cBhvr>
                                        <p:cTn id="30" dur="1" fill="hold">
                                          <p:stCondLst>
                                            <p:cond delay="1999"/>
                                          </p:stCondLst>
                                        </p:cTn>
                                        <p:tgtEl>
                                          <p:spTgt spid="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6" presetClass="exit" presetSubtype="0" fill="hold" nodeType="clickEffect">
                                  <p:stCondLst>
                                    <p:cond delay="0"/>
                                  </p:stCondLst>
                                  <p:iterate type="lt">
                                    <p:tmPct val="0"/>
                                  </p:iterate>
                                  <p:childTnLst>
                                    <p:animEffect transition="out" filter="wipe(down)">
                                      <p:cBhvr>
                                        <p:cTn id="34" dur="180" accel="50000">
                                          <p:stCondLst>
                                            <p:cond delay="1820"/>
                                          </p:stCondLst>
                                        </p:cTn>
                                        <p:tgtEl>
                                          <p:spTgt spid="4">
                                            <p:txEl>
                                              <p:pRg st="0" end="0"/>
                                            </p:txEl>
                                          </p:spTgt>
                                        </p:tgtEl>
                                      </p:cBhvr>
                                    </p:animEffect>
                                    <p:anim calcmode="lin" valueType="num">
                                      <p:cBhvr>
                                        <p:cTn id="35" dur="1822" tmFilter="0,0; 0.14,0.31; 0.43,0.73; 0.71,0.91; 1.0,1.0">
                                          <p:stCondLst>
                                            <p:cond delay="0"/>
                                          </p:stCondLst>
                                        </p:cTn>
                                        <p:tgtEl>
                                          <p:spTgt spid="4">
                                            <p:txEl>
                                              <p:pRg st="0" end="0"/>
                                            </p:txEl>
                                          </p:spTgt>
                                        </p:tgtEl>
                                        <p:attrNameLst>
                                          <p:attrName>ppt_x</p:attrName>
                                        </p:attrNameLst>
                                      </p:cBhvr>
                                      <p:tavLst>
                                        <p:tav tm="0">
                                          <p:val>
                                            <p:strVal val="ppt_x"/>
                                          </p:val>
                                        </p:tav>
                                        <p:tav tm="100000">
                                          <p:val>
                                            <p:strVal val="#ppt_x+0.25"/>
                                          </p:val>
                                        </p:tav>
                                      </p:tavLst>
                                    </p:anim>
                                    <p:anim calcmode="lin" valueType="num">
                                      <p:cBhvr>
                                        <p:cTn id="36" dur="178">
                                          <p:stCondLst>
                                            <p:cond delay="1822"/>
                                          </p:stCondLst>
                                        </p:cTn>
                                        <p:tgtEl>
                                          <p:spTgt spid="4">
                                            <p:txEl>
                                              <p:pRg st="0" end="0"/>
                                            </p:txEl>
                                          </p:spTgt>
                                        </p:tgtEl>
                                        <p:attrNameLst>
                                          <p:attrName>ppt_x</p:attrName>
                                        </p:attrNameLst>
                                      </p:cBhvr>
                                      <p:tavLst>
                                        <p:tav tm="0">
                                          <p:val>
                                            <p:strVal val="ppt_x"/>
                                          </p:val>
                                        </p:tav>
                                        <p:tav tm="100000">
                                          <p:val>
                                            <p:strVal val="ppt_x"/>
                                          </p:val>
                                        </p:tav>
                                      </p:tavLst>
                                    </p:anim>
                                    <p:anim calcmode="lin" valueType="num">
                                      <p:cBhvr>
                                        <p:cTn id="37" dur="664" tmFilter="0.0,0.0;0.25,0.07;0.50,0.2;0.75,0.467;1.0,1.0">
                                          <p:stCondLst>
                                            <p:cond delay="0"/>
                                          </p:stCondLst>
                                        </p:cTn>
                                        <p:tgtEl>
                                          <p:spTgt spid="4">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8" dur="664" tmFilter="0, 0; 0.125,0.2665; 0.25,0.4; 0.375,0.465; 0.5,0.5;  0.625,0.535; 0.75,0.6; 0.875,0.7335; 1,1">
                                          <p:stCondLst>
                                            <p:cond delay="664"/>
                                          </p:stCondLst>
                                        </p:cTn>
                                        <p:tgtEl>
                                          <p:spTgt spid="4">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9" dur="332" tmFilter="0, 0; 0.125,0.2665; 0.25,0.4; 0.375,0.465; 0.5,0.5;  0.625,0.535; 0.75,0.6; 0.875,0.7335; 1,1">
                                          <p:stCondLst>
                                            <p:cond delay="1324"/>
                                          </p:stCondLst>
                                        </p:cTn>
                                        <p:tgtEl>
                                          <p:spTgt spid="4">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0" dur="164" tmFilter="0, 0; 0.125,0.2665; 0.25,0.4; 0.375,0.465; 0.5,0.5;  0.625,0.535; 0.75,0.6; 0.875,0.7335; 1,1">
                                          <p:stCondLst>
                                            <p:cond delay="1656"/>
                                          </p:stCondLst>
                                        </p:cTn>
                                        <p:tgtEl>
                                          <p:spTgt spid="4">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1" dur="180" accel="50000">
                                          <p:stCondLst>
                                            <p:cond delay="1820"/>
                                          </p:stCondLst>
                                        </p:cTn>
                                        <p:tgtEl>
                                          <p:spTgt spid="4">
                                            <p:txEl>
                                              <p:pRg st="0" end="0"/>
                                            </p:txEl>
                                          </p:spTgt>
                                        </p:tgtEl>
                                        <p:attrNameLst>
                                          <p:attrName>ppt_y</p:attrName>
                                        </p:attrNameLst>
                                      </p:cBhvr>
                                      <p:tavLst>
                                        <p:tav tm="0">
                                          <p:val>
                                            <p:strVal val="ppt_y"/>
                                          </p:val>
                                        </p:tav>
                                        <p:tav tm="100000">
                                          <p:val>
                                            <p:strVal val="ppt_y+ppt_h"/>
                                          </p:val>
                                        </p:tav>
                                      </p:tavLst>
                                    </p:anim>
                                    <p:animScale>
                                      <p:cBhvr>
                                        <p:cTn id="42" dur="26">
                                          <p:stCondLst>
                                            <p:cond delay="620"/>
                                          </p:stCondLst>
                                        </p:cTn>
                                        <p:tgtEl>
                                          <p:spTgt spid="4">
                                            <p:txEl>
                                              <p:pRg st="0" end="0"/>
                                            </p:txEl>
                                          </p:spTgt>
                                        </p:tgtEl>
                                      </p:cBhvr>
                                      <p:to x="100000" y="60000"/>
                                    </p:animScale>
                                    <p:animScale>
                                      <p:cBhvr>
                                        <p:cTn id="43" dur="166" decel="50000">
                                          <p:stCondLst>
                                            <p:cond delay="646"/>
                                          </p:stCondLst>
                                        </p:cTn>
                                        <p:tgtEl>
                                          <p:spTgt spid="4">
                                            <p:txEl>
                                              <p:pRg st="0" end="0"/>
                                            </p:txEl>
                                          </p:spTgt>
                                        </p:tgtEl>
                                      </p:cBhvr>
                                      <p:to x="100000" y="100000"/>
                                    </p:animScale>
                                    <p:animScale>
                                      <p:cBhvr>
                                        <p:cTn id="44" dur="26">
                                          <p:stCondLst>
                                            <p:cond delay="1312"/>
                                          </p:stCondLst>
                                        </p:cTn>
                                        <p:tgtEl>
                                          <p:spTgt spid="4">
                                            <p:txEl>
                                              <p:pRg st="0" end="0"/>
                                            </p:txEl>
                                          </p:spTgt>
                                        </p:tgtEl>
                                      </p:cBhvr>
                                      <p:to x="100000" y="80000"/>
                                    </p:animScale>
                                    <p:animScale>
                                      <p:cBhvr>
                                        <p:cTn id="45" dur="166" decel="50000">
                                          <p:stCondLst>
                                            <p:cond delay="1338"/>
                                          </p:stCondLst>
                                        </p:cTn>
                                        <p:tgtEl>
                                          <p:spTgt spid="4">
                                            <p:txEl>
                                              <p:pRg st="0" end="0"/>
                                            </p:txEl>
                                          </p:spTgt>
                                        </p:tgtEl>
                                      </p:cBhvr>
                                      <p:to x="100000" y="100000"/>
                                    </p:animScale>
                                    <p:animScale>
                                      <p:cBhvr>
                                        <p:cTn id="46" dur="26">
                                          <p:stCondLst>
                                            <p:cond delay="1642"/>
                                          </p:stCondLst>
                                        </p:cTn>
                                        <p:tgtEl>
                                          <p:spTgt spid="4">
                                            <p:txEl>
                                              <p:pRg st="0" end="0"/>
                                            </p:txEl>
                                          </p:spTgt>
                                        </p:tgtEl>
                                      </p:cBhvr>
                                      <p:to x="100000" y="90000"/>
                                    </p:animScale>
                                    <p:animScale>
                                      <p:cBhvr>
                                        <p:cTn id="47" dur="166" decel="50000">
                                          <p:stCondLst>
                                            <p:cond delay="1668"/>
                                          </p:stCondLst>
                                        </p:cTn>
                                        <p:tgtEl>
                                          <p:spTgt spid="4">
                                            <p:txEl>
                                              <p:pRg st="0" end="0"/>
                                            </p:txEl>
                                          </p:spTgt>
                                        </p:tgtEl>
                                      </p:cBhvr>
                                      <p:to x="100000" y="100000"/>
                                    </p:animScale>
                                    <p:animScale>
                                      <p:cBhvr>
                                        <p:cTn id="48" dur="26">
                                          <p:stCondLst>
                                            <p:cond delay="1808"/>
                                          </p:stCondLst>
                                        </p:cTn>
                                        <p:tgtEl>
                                          <p:spTgt spid="4">
                                            <p:txEl>
                                              <p:pRg st="0" end="0"/>
                                            </p:txEl>
                                          </p:spTgt>
                                        </p:tgtEl>
                                      </p:cBhvr>
                                      <p:to x="100000" y="95000"/>
                                    </p:animScale>
                                    <p:animScale>
                                      <p:cBhvr>
                                        <p:cTn id="49" dur="166" decel="50000">
                                          <p:stCondLst>
                                            <p:cond delay="1834"/>
                                          </p:stCondLst>
                                        </p:cTn>
                                        <p:tgtEl>
                                          <p:spTgt spid="4">
                                            <p:txEl>
                                              <p:pRg st="0" end="0"/>
                                            </p:txEl>
                                          </p:spTgt>
                                        </p:tgtEl>
                                      </p:cBhvr>
                                      <p:to x="100000" y="100000"/>
                                    </p:animScale>
                                    <p:set>
                                      <p:cBhvr>
                                        <p:cTn id="50"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51" presetClass="exit" presetSubtype="0" fill="hold" nodeType="clickEffect">
                                  <p:stCondLst>
                                    <p:cond delay="0"/>
                                  </p:stCondLst>
                                  <p:iterate type="lt">
                                    <p:tmPct val="0"/>
                                  </p:iterate>
                                  <p:childTnLst>
                                    <p:animEffect transition="out" filter="fade">
                                      <p:cBhvr>
                                        <p:cTn id="54" dur="770" accel="100000">
                                          <p:stCondLst>
                                            <p:cond delay="1230"/>
                                          </p:stCondLst>
                                        </p:cTn>
                                        <p:tgtEl>
                                          <p:spTgt spid="5"/>
                                        </p:tgtEl>
                                      </p:cBhvr>
                                    </p:animEffect>
                                    <p:animScale>
                                      <p:cBhvr>
                                        <p:cTn id="55" dur="770" accel="100000">
                                          <p:stCondLst>
                                            <p:cond delay="1230"/>
                                          </p:stCondLst>
                                        </p:cTn>
                                        <p:tgtEl>
                                          <p:spTgt spid="5"/>
                                        </p:tgtEl>
                                      </p:cBhvr>
                                      <p:from x="200000" y="450000"/>
                                      <p:to x="10000" y="10000"/>
                                    </p:animScale>
                                    <p:animScale>
                                      <p:cBhvr>
                                        <p:cTn id="56" dur="1230" decel="100000"/>
                                        <p:tgtEl>
                                          <p:spTgt spid="5"/>
                                        </p:tgtEl>
                                      </p:cBhvr>
                                      <p:from x="100000" y="100000"/>
                                      <p:to x="200000" y="450000"/>
                                    </p:animScale>
                                    <p:anim from="(ppt_x)" to="(0.5)" calcmode="lin" valueType="num">
                                      <p:cBhvr>
                                        <p:cTn id="57" dur="1230" decel="100000"/>
                                        <p:tgtEl>
                                          <p:spTgt spid="5"/>
                                        </p:tgtEl>
                                        <p:attrNameLst>
                                          <p:attrName>ppt_x</p:attrName>
                                        </p:attrNameLst>
                                      </p:cBhvr>
                                    </p:anim>
                                    <p:anim from="(0.5)" to="(0.5)" calcmode="lin" valueType="num">
                                      <p:cBhvr>
                                        <p:cTn id="58" dur="770">
                                          <p:stCondLst>
                                            <p:cond delay="1230"/>
                                          </p:stCondLst>
                                        </p:cTn>
                                        <p:tgtEl>
                                          <p:spTgt spid="5"/>
                                        </p:tgtEl>
                                        <p:attrNameLst>
                                          <p:attrName>ppt_x</p:attrName>
                                        </p:attrNameLst>
                                      </p:cBhvr>
                                    </p:anim>
                                    <p:anim from="(ppt_y)" to="(ppt_y+0.4)" calcmode="lin" valueType="num">
                                      <p:cBhvr>
                                        <p:cTn id="59" dur="1230" decel="100000"/>
                                        <p:tgtEl>
                                          <p:spTgt spid="5"/>
                                        </p:tgtEl>
                                        <p:attrNameLst>
                                          <p:attrName>ppt_y</p:attrName>
                                        </p:attrNameLst>
                                      </p:cBhvr>
                                    </p:anim>
                                    <p:anim from="(ppt_y)" to="(ppt_y)" calcmode="lin" valueType="num">
                                      <p:cBhvr>
                                        <p:cTn id="60" dur="770">
                                          <p:stCondLst>
                                            <p:cond delay="1230"/>
                                          </p:stCondLst>
                                        </p:cTn>
                                        <p:tgtEl>
                                          <p:spTgt spid="5"/>
                                        </p:tgtEl>
                                        <p:attrNameLst>
                                          <p:attrName>ppt_y</p:attrName>
                                        </p:attrNameLst>
                                      </p:cBhvr>
                                    </p:anim>
                                    <p:set>
                                      <p:cBhvr>
                                        <p:cTn id="61"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Τζάγκουαρ</a:t>
            </a:r>
            <a:br>
              <a:rPr lang="el-GR" dirty="0" smtClean="0">
                <a:solidFill>
                  <a:schemeClr val="bg1"/>
                </a:solidFill>
              </a:rPr>
            </a:br>
            <a:endParaRPr lang="el-GR" dirty="0"/>
          </a:p>
        </p:txBody>
      </p:sp>
      <p:sp>
        <p:nvSpPr>
          <p:cNvPr id="4" name="3 - Θέση περιεχομένου"/>
          <p:cNvSpPr>
            <a:spLocks noGrp="1"/>
          </p:cNvSpPr>
          <p:nvPr>
            <p:ph sz="half" idx="2"/>
          </p:nvPr>
        </p:nvSpPr>
        <p:spPr>
          <a:xfrm>
            <a:off x="4929190" y="1600200"/>
            <a:ext cx="3929090" cy="4525963"/>
          </a:xfrm>
        </p:spPr>
        <p:txBody>
          <a:bodyPr>
            <a:normAutofit fontScale="92500"/>
          </a:bodyPr>
          <a:lstStyle/>
          <a:p>
            <a:r>
              <a:rPr lang="el-GR" dirty="0" smtClean="0">
                <a:solidFill>
                  <a:schemeClr val="bg1"/>
                </a:solidFill>
              </a:rPr>
              <a:t>Ο </a:t>
            </a:r>
            <a:r>
              <a:rPr lang="el-GR" b="1" dirty="0" smtClean="0">
                <a:solidFill>
                  <a:schemeClr val="bg1"/>
                </a:solidFill>
              </a:rPr>
              <a:t>ιαγουάρος</a:t>
            </a:r>
            <a:r>
              <a:rPr lang="el-GR" dirty="0" smtClean="0">
                <a:solidFill>
                  <a:schemeClr val="bg1"/>
                </a:solidFill>
              </a:rPr>
              <a:t> ή </a:t>
            </a:r>
            <a:r>
              <a:rPr lang="el-GR" b="1" dirty="0" smtClean="0">
                <a:solidFill>
                  <a:schemeClr val="bg1"/>
                </a:solidFill>
              </a:rPr>
              <a:t>τζάγκουαρ</a:t>
            </a:r>
            <a:r>
              <a:rPr lang="el-GR" dirty="0" smtClean="0">
                <a:solidFill>
                  <a:schemeClr val="bg1"/>
                </a:solidFill>
              </a:rPr>
              <a:t> προφέρεται στα βραζιλιάνικα πορτογαλικά </a:t>
            </a:r>
            <a:r>
              <a:rPr lang="el-GR" b="1" dirty="0" smtClean="0">
                <a:solidFill>
                  <a:schemeClr val="bg1"/>
                </a:solidFill>
              </a:rPr>
              <a:t>Ζαγκουάρ</a:t>
            </a:r>
            <a:r>
              <a:rPr lang="el-GR" dirty="0" smtClean="0">
                <a:solidFill>
                  <a:schemeClr val="bg1"/>
                </a:solidFill>
              </a:rPr>
              <a:t> και στα ισπανικά </a:t>
            </a:r>
            <a:r>
              <a:rPr lang="el-GR" b="1" dirty="0" smtClean="0">
                <a:solidFill>
                  <a:schemeClr val="bg1"/>
                </a:solidFill>
              </a:rPr>
              <a:t>Χαγουάρ</a:t>
            </a:r>
            <a:r>
              <a:rPr lang="el-GR" dirty="0" smtClean="0">
                <a:solidFill>
                  <a:schemeClr val="bg1"/>
                </a:solidFill>
              </a:rPr>
              <a:t>:  είναι σαρκοφάγο θηλαστικό που κατοικεί στη </a:t>
            </a:r>
            <a:r>
              <a:rPr lang="el-GR" dirty="0" smtClean="0">
                <a:solidFill>
                  <a:schemeClr val="bg1"/>
                </a:solidFill>
                <a:hlinkClick r:id="rId2" tooltip="Νότια Αμερική"/>
              </a:rPr>
              <a:t>Νότια</a:t>
            </a:r>
            <a:r>
              <a:rPr lang="el-GR" dirty="0" smtClean="0">
                <a:solidFill>
                  <a:schemeClr val="bg1"/>
                </a:solidFill>
              </a:rPr>
              <a:t> και </a:t>
            </a:r>
            <a:r>
              <a:rPr lang="el-GR" dirty="0" smtClean="0">
                <a:solidFill>
                  <a:schemeClr val="bg1"/>
                </a:solidFill>
                <a:hlinkClick r:id="rId3" tooltip="Κεντρική Αμερική"/>
              </a:rPr>
              <a:t>Κεντρική Αμερική</a:t>
            </a:r>
            <a:r>
              <a:rPr lang="el-GR" dirty="0" smtClean="0">
                <a:solidFill>
                  <a:schemeClr val="bg1"/>
                </a:solidFill>
              </a:rPr>
              <a:t> από την </a:t>
            </a:r>
            <a:r>
              <a:rPr lang="el-GR" dirty="0" smtClean="0">
                <a:solidFill>
                  <a:schemeClr val="bg1"/>
                </a:solidFill>
                <a:hlinkClick r:id="rId4" tooltip="Παταγονία"/>
              </a:rPr>
              <a:t>Παταγονία</a:t>
            </a:r>
            <a:r>
              <a:rPr lang="el-GR" dirty="0" smtClean="0">
                <a:solidFill>
                  <a:schemeClr val="bg1"/>
                </a:solidFill>
              </a:rPr>
              <a:t> ως την </a:t>
            </a:r>
            <a:r>
              <a:rPr lang="el-GR" dirty="0" smtClean="0">
                <a:solidFill>
                  <a:schemeClr val="bg1"/>
                </a:solidFill>
                <a:hlinkClick r:id="rId5" tooltip="Αριζόνα"/>
              </a:rPr>
              <a:t>Αριζόνα</a:t>
            </a:r>
            <a:r>
              <a:rPr lang="el-GR" dirty="0" smtClean="0"/>
              <a:t>.</a:t>
            </a:r>
            <a:endParaRPr lang="el-GR" dirty="0"/>
          </a:p>
        </p:txBody>
      </p:sp>
      <p:pic>
        <p:nvPicPr>
          <p:cNvPr id="7" name="6 - Θέση περιεχομένου" descr="2570258.jpg"/>
          <p:cNvPicPr>
            <a:picLocks noGrp="1" noChangeAspect="1"/>
          </p:cNvPicPr>
          <p:nvPr>
            <p:ph sz="half" idx="1"/>
          </p:nvPr>
        </p:nvPicPr>
        <p:blipFill>
          <a:blip r:embed="rId6"/>
          <a:stretch>
            <a:fillRect/>
          </a:stretch>
        </p:blipFill>
        <p:spPr>
          <a:xfrm>
            <a:off x="571472" y="1928802"/>
            <a:ext cx="4214842" cy="3429024"/>
          </a:xfrm>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anim calcmode="lin" valueType="num">
                                      <p:cBhvr>
                                        <p:cTn id="23" dur="2000" fill="hold"/>
                                        <p:tgtEl>
                                          <p:spTgt spid="7"/>
                                        </p:tgtEl>
                                        <p:attrNameLst>
                                          <p:attrName>style.rotation</p:attrName>
                                        </p:attrNameLst>
                                      </p:cBhvr>
                                      <p:tavLst>
                                        <p:tav tm="0">
                                          <p:val>
                                            <p:fltVal val="720"/>
                                          </p:val>
                                        </p:tav>
                                        <p:tav tm="100000">
                                          <p:val>
                                            <p:fltVal val="0"/>
                                          </p:val>
                                        </p:tav>
                                      </p:tavLst>
                                    </p:anim>
                                    <p:anim calcmode="lin" valueType="num">
                                      <p:cBhvr>
                                        <p:cTn id="24" dur="2000" fill="hold"/>
                                        <p:tgtEl>
                                          <p:spTgt spid="7"/>
                                        </p:tgtEl>
                                        <p:attrNameLst>
                                          <p:attrName>ppt_h</p:attrName>
                                        </p:attrNameLst>
                                      </p:cBhvr>
                                      <p:tavLst>
                                        <p:tav tm="0">
                                          <p:val>
                                            <p:fltVal val="0"/>
                                          </p:val>
                                        </p:tav>
                                        <p:tav tm="100000">
                                          <p:val>
                                            <p:strVal val="#ppt_h"/>
                                          </p:val>
                                        </p:tav>
                                      </p:tavLst>
                                    </p:anim>
                                    <p:anim calcmode="lin" valueType="num">
                                      <p:cBhvr>
                                        <p:cTn id="25"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xit" presetSubtype="0" fill="hold" grpId="1" nodeType="clickEffect">
                                  <p:stCondLst>
                                    <p:cond delay="0"/>
                                  </p:stCondLst>
                                  <p:childTnLst>
                                    <p:animEffect transition="out" filter="wipe(down)">
                                      <p:cBhvr>
                                        <p:cTn id="29" dur="180" accel="50000">
                                          <p:stCondLst>
                                            <p:cond delay="1820"/>
                                          </p:stCondLst>
                                        </p:cTn>
                                        <p:tgtEl>
                                          <p:spTgt spid="2"/>
                                        </p:tgtEl>
                                      </p:cBhvr>
                                    </p:animEffect>
                                    <p:anim calcmode="lin" valueType="num">
                                      <p:cBhvr>
                                        <p:cTn id="30"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31"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32"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3"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4"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5"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6"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37" dur="26">
                                          <p:stCondLst>
                                            <p:cond delay="620"/>
                                          </p:stCondLst>
                                        </p:cTn>
                                        <p:tgtEl>
                                          <p:spTgt spid="2"/>
                                        </p:tgtEl>
                                      </p:cBhvr>
                                      <p:to x="100000" y="60000"/>
                                    </p:animScale>
                                    <p:animScale>
                                      <p:cBhvr>
                                        <p:cTn id="38" dur="166" decel="50000">
                                          <p:stCondLst>
                                            <p:cond delay="646"/>
                                          </p:stCondLst>
                                        </p:cTn>
                                        <p:tgtEl>
                                          <p:spTgt spid="2"/>
                                        </p:tgtEl>
                                      </p:cBhvr>
                                      <p:to x="100000" y="100000"/>
                                    </p:animScale>
                                    <p:animScale>
                                      <p:cBhvr>
                                        <p:cTn id="39" dur="26">
                                          <p:stCondLst>
                                            <p:cond delay="1312"/>
                                          </p:stCondLst>
                                        </p:cTn>
                                        <p:tgtEl>
                                          <p:spTgt spid="2"/>
                                        </p:tgtEl>
                                      </p:cBhvr>
                                      <p:to x="100000" y="80000"/>
                                    </p:animScale>
                                    <p:animScale>
                                      <p:cBhvr>
                                        <p:cTn id="40" dur="166" decel="50000">
                                          <p:stCondLst>
                                            <p:cond delay="1338"/>
                                          </p:stCondLst>
                                        </p:cTn>
                                        <p:tgtEl>
                                          <p:spTgt spid="2"/>
                                        </p:tgtEl>
                                      </p:cBhvr>
                                      <p:to x="100000" y="100000"/>
                                    </p:animScale>
                                    <p:animScale>
                                      <p:cBhvr>
                                        <p:cTn id="41" dur="26">
                                          <p:stCondLst>
                                            <p:cond delay="1642"/>
                                          </p:stCondLst>
                                        </p:cTn>
                                        <p:tgtEl>
                                          <p:spTgt spid="2"/>
                                        </p:tgtEl>
                                      </p:cBhvr>
                                      <p:to x="100000" y="90000"/>
                                    </p:animScale>
                                    <p:animScale>
                                      <p:cBhvr>
                                        <p:cTn id="42" dur="166" decel="50000">
                                          <p:stCondLst>
                                            <p:cond delay="1668"/>
                                          </p:stCondLst>
                                        </p:cTn>
                                        <p:tgtEl>
                                          <p:spTgt spid="2"/>
                                        </p:tgtEl>
                                      </p:cBhvr>
                                      <p:to x="100000" y="100000"/>
                                    </p:animScale>
                                    <p:animScale>
                                      <p:cBhvr>
                                        <p:cTn id="43" dur="26">
                                          <p:stCondLst>
                                            <p:cond delay="1808"/>
                                          </p:stCondLst>
                                        </p:cTn>
                                        <p:tgtEl>
                                          <p:spTgt spid="2"/>
                                        </p:tgtEl>
                                      </p:cBhvr>
                                      <p:to x="100000" y="95000"/>
                                    </p:animScale>
                                    <p:animScale>
                                      <p:cBhvr>
                                        <p:cTn id="44" dur="166" decel="50000">
                                          <p:stCondLst>
                                            <p:cond delay="1834"/>
                                          </p:stCondLst>
                                        </p:cTn>
                                        <p:tgtEl>
                                          <p:spTgt spid="2"/>
                                        </p:tgtEl>
                                      </p:cBhvr>
                                      <p:to x="100000" y="100000"/>
                                    </p:animScale>
                                    <p:set>
                                      <p:cBhvr>
                                        <p:cTn id="45" dur="1" fill="hold">
                                          <p:stCondLst>
                                            <p:cond delay="1999"/>
                                          </p:stCondLst>
                                        </p:cTn>
                                        <p:tgtEl>
                                          <p:spTgt spid="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grpId="1" nodeType="clickEffect">
                                  <p:stCondLst>
                                    <p:cond delay="0"/>
                                  </p:stCondLst>
                                  <p:childTnLst>
                                    <p:anim calcmode="lin" valueType="num">
                                      <p:cBhvr additive="base">
                                        <p:cTn id="49"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p:tgtEl>
                                          <p:spTgt spid="4">
                                            <p:txEl>
                                              <p:pRg st="0" end="0"/>
                                            </p:txEl>
                                          </p:spTgt>
                                        </p:tgtEl>
                                        <p:attrNameLst>
                                          <p:attrName>ppt_y</p:attrName>
                                        </p:attrNameLst>
                                      </p:cBhvr>
                                      <p:tavLst>
                                        <p:tav tm="0">
                                          <p:val>
                                            <p:strVal val="ppt_y"/>
                                          </p:val>
                                        </p:tav>
                                        <p:tav tm="100000">
                                          <p:val>
                                            <p:strVal val="1+ppt_h/2"/>
                                          </p:val>
                                        </p:tav>
                                      </p:tavLst>
                                    </p:anim>
                                    <p:set>
                                      <p:cBhvr>
                                        <p:cTn id="51"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8" presetClass="exit" presetSubtype="12" fill="hold" nodeType="clickEffect">
                                  <p:stCondLst>
                                    <p:cond delay="0"/>
                                  </p:stCondLst>
                                  <p:childTnLst>
                                    <p:animEffect transition="out" filter="strips(downLeft)">
                                      <p:cBhvr>
                                        <p:cTn id="55" dur="500"/>
                                        <p:tgtEl>
                                          <p:spTgt spid="7"/>
                                        </p:tgtEl>
                                      </p:cBhvr>
                                    </p:animEffect>
                                    <p:set>
                                      <p:cBhvr>
                                        <p:cTn id="5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p"/>
      <p:bldP spid="4"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Λιοντάρι</a:t>
            </a:r>
            <a:br>
              <a:rPr lang="el-GR" dirty="0" smtClean="0">
                <a:solidFill>
                  <a:schemeClr val="bg1"/>
                </a:solidFill>
              </a:rPr>
            </a:br>
            <a:endParaRPr lang="el-GR" dirty="0"/>
          </a:p>
        </p:txBody>
      </p:sp>
      <p:sp>
        <p:nvSpPr>
          <p:cNvPr id="3" name="2 - Θέση περιεχομένου"/>
          <p:cNvSpPr>
            <a:spLocks noGrp="1"/>
          </p:cNvSpPr>
          <p:nvPr>
            <p:ph idx="1"/>
          </p:nvPr>
        </p:nvSpPr>
        <p:spPr/>
        <p:txBody>
          <a:bodyPr/>
          <a:lstStyle/>
          <a:p>
            <a:r>
              <a:rPr lang="el-GR" dirty="0" smtClean="0"/>
              <a:t>Το </a:t>
            </a:r>
            <a:r>
              <a:rPr lang="el-GR" b="1" dirty="0" smtClean="0"/>
              <a:t>λιοντάρι</a:t>
            </a:r>
            <a:r>
              <a:rPr lang="el-GR" dirty="0" smtClean="0"/>
              <a:t>  ανήκει στο </a:t>
            </a:r>
            <a:r>
              <a:rPr lang="el-GR" dirty="0" smtClean="0">
                <a:hlinkClick r:id="rId2" tooltip="Γένος (βιολογία)"/>
              </a:rPr>
              <a:t>γένος</a:t>
            </a:r>
            <a:r>
              <a:rPr lang="el-GR" dirty="0" smtClean="0"/>
              <a:t> </a:t>
            </a:r>
            <a:r>
              <a:rPr lang="el-GR" i="1" dirty="0" smtClean="0">
                <a:hlinkClick r:id="rId3" tooltip="Πάνθηρ (δεν έχει γραφτεί ακόμα)"/>
              </a:rPr>
              <a:t>Panthera</a:t>
            </a:r>
            <a:r>
              <a:rPr lang="el-GR" dirty="0" smtClean="0"/>
              <a:t> της οικογένειας των </a:t>
            </a:r>
            <a:r>
              <a:rPr lang="el-GR" dirty="0" smtClean="0">
                <a:hlinkClick r:id="rId4" tooltip="Αιλουροειδή"/>
              </a:rPr>
              <a:t>Αιλουροειδών</a:t>
            </a:r>
            <a:r>
              <a:rPr lang="el-GR" dirty="0" smtClean="0"/>
              <a:t>. Καθώς κάποια αρσενικά υπερβαίνουν τα 250 κιλά σε βάρος είναι το μεγαλύτερο αιλουροειδές μαζί με την </a:t>
            </a:r>
            <a:r>
              <a:rPr lang="el-GR" dirty="0" smtClean="0">
                <a:hlinkClick r:id="rId5" tooltip="Τίγρη"/>
              </a:rPr>
              <a:t>τίγρη</a:t>
            </a:r>
            <a:r>
              <a:rPr lang="el-GR" dirty="0" smtClean="0"/>
              <a:t> που υπάρχει σήμερα.</a:t>
            </a:r>
            <a:endParaRPr lang="el-GR"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3" presetClass="emph" presetSubtype="0" fill="remove" grpId="1" nodeType="clickEffect">
                                  <p:stCondLst>
                                    <p:cond delay="0"/>
                                  </p:stCondLst>
                                  <p:iterate type="lt">
                                    <p:tmPct val="0"/>
                                  </p:iterate>
                                  <p:childTnLst>
                                    <p:animClr clrSpc="rgb" dir="cw">
                                      <p:cBhvr override="childStyle">
                                        <p:cTn id="22" dur="1500" accel="50000" autoRev="1" fill="hold" tmFilter="0, 0; .33333, 1; 1, 1">
                                          <p:stCondLst>
                                            <p:cond delay="0"/>
                                          </p:stCondLst>
                                        </p:cTn>
                                        <p:tgtEl>
                                          <p:spTgt spid="2"/>
                                        </p:tgtEl>
                                        <p:attrNameLst>
                                          <p:attrName>style.color</p:attrName>
                                        </p:attrNameLst>
                                      </p:cBhvr>
                                      <p:to>
                                        <a:schemeClr val="accent2"/>
                                      </p:to>
                                    </p:animClr>
                                    <p:animClr clrSpc="rgb" dir="cw">
                                      <p:cBhvr>
                                        <p:cTn id="23" dur="1500" accel="50000" autoRev="1" fill="hold" tmFilter="0, 0; .33333, 1; 1, 1">
                                          <p:stCondLst>
                                            <p:cond delay="0"/>
                                          </p:stCondLst>
                                        </p:cTn>
                                        <p:tgtEl>
                                          <p:spTgt spid="2"/>
                                        </p:tgtEl>
                                        <p:attrNameLst>
                                          <p:attrName>fillcolor</p:attrName>
                                        </p:attrNameLst>
                                      </p:cBhvr>
                                      <p:to>
                                        <a:schemeClr val="accent2"/>
                                      </p:to>
                                    </p:animClr>
                                    <p:set>
                                      <p:cBhvr>
                                        <p:cTn id="24" dur="3000" fill="hold"/>
                                        <p:tgtEl>
                                          <p:spTgt spid="2"/>
                                        </p:tgtEl>
                                        <p:attrNameLst>
                                          <p:attrName>fill.type</p:attrName>
                                        </p:attrNameLst>
                                      </p:cBhvr>
                                      <p:to>
                                        <p:strVal val="solid"/>
                                      </p:to>
                                    </p:set>
                                    <p:set>
                                      <p:cBhvr>
                                        <p:cTn id="25" dur="3000" fill="hold"/>
                                        <p:tgtEl>
                                          <p:spTgt spid="2"/>
                                        </p:tgtEl>
                                        <p:attrNameLst>
                                          <p:attrName>fill.on</p:attrName>
                                        </p:attrNameLst>
                                      </p:cBhvr>
                                      <p:to>
                                        <p:strVal val="true"/>
                                      </p:to>
                                    </p:set>
                                    <p:animScale>
                                      <p:cBhvr>
                                        <p:cTn id="26" dur="1500" accel="50000" autoRev="1" fill="hold" tmFilter="0, 0; .33333, 1; 1, 1">
                                          <p:stCondLst>
                                            <p:cond delay="0"/>
                                          </p:stCondLst>
                                        </p:cTn>
                                        <p:tgtEl>
                                          <p:spTgt spid="2"/>
                                        </p:tgtEl>
                                      </p:cBhvr>
                                      <p:from x="100000" y="100000"/>
                                      <p:to x="100000" y="140000"/>
                                    </p:animScale>
                                  </p:childTnLst>
                                </p:cTn>
                              </p:par>
                            </p:childTnLst>
                          </p:cTn>
                        </p:par>
                      </p:childTnLst>
                    </p:cTn>
                  </p:par>
                  <p:par>
                    <p:cTn id="27" fill="hold">
                      <p:stCondLst>
                        <p:cond delay="indefinite"/>
                      </p:stCondLst>
                      <p:childTnLst>
                        <p:par>
                          <p:cTn id="28" fill="hold">
                            <p:stCondLst>
                              <p:cond delay="0"/>
                            </p:stCondLst>
                            <p:childTnLst>
                              <p:par>
                                <p:cTn id="29" presetID="23" presetClass="emph" presetSubtype="0" fill="hold" grpId="1" nodeType="clickEffect">
                                  <p:stCondLst>
                                    <p:cond delay="0"/>
                                  </p:stCondLst>
                                  <p:childTnLst>
                                    <p:animClr clrSpc="hsl" dir="cw">
                                      <p:cBhvr override="childStyle">
                                        <p:cTn id="30" dur="500" fill="hold"/>
                                        <p:tgtEl>
                                          <p:spTgt spid="3">
                                            <p:txEl>
                                              <p:pRg st="0" end="0"/>
                                            </p:txEl>
                                          </p:spTgt>
                                        </p:tgtEl>
                                        <p:attrNameLst>
                                          <p:attrName>style.color</p:attrName>
                                        </p:attrNameLst>
                                      </p:cBhvr>
                                      <p:by>
                                        <p:hsl h="10842353" s="0" l="0"/>
                                      </p:by>
                                    </p:animClr>
                                    <p:animClr clrSpc="hsl" dir="cw">
                                      <p:cBhvr>
                                        <p:cTn id="31" dur="500" fill="hold"/>
                                        <p:tgtEl>
                                          <p:spTgt spid="3">
                                            <p:txEl>
                                              <p:pRg st="0" end="0"/>
                                            </p:txEl>
                                          </p:spTgt>
                                        </p:tgtEl>
                                        <p:attrNameLst>
                                          <p:attrName>fillcolor</p:attrName>
                                        </p:attrNameLst>
                                      </p:cBhvr>
                                      <p:by>
                                        <p:hsl h="10842353" s="0" l="0"/>
                                      </p:by>
                                    </p:animClr>
                                    <p:animClr clrSpc="hsl" dir="cw">
                                      <p:cBhvr>
                                        <p:cTn id="32" dur="500" fill="hold"/>
                                        <p:tgtEl>
                                          <p:spTgt spid="3">
                                            <p:txEl>
                                              <p:pRg st="0" end="0"/>
                                            </p:txEl>
                                          </p:spTgt>
                                        </p:tgtEl>
                                        <p:attrNameLst>
                                          <p:attrName>stroke.color</p:attrName>
                                        </p:attrNameLst>
                                      </p:cBhvr>
                                      <p:by>
                                        <p:hsl h="10842353" s="0" l="0"/>
                                      </p:by>
                                    </p:animClr>
                                    <p:set>
                                      <p:cBhvr>
                                        <p:cTn id="33" dur="500" fill="hold"/>
                                        <p:tgtEl>
                                          <p:spTgt spid="3">
                                            <p:txEl>
                                              <p:pRg st="0" end="0"/>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0" presetClass="exit" presetSubtype="0" fill="hold" grpId="2" nodeType="clickEffect">
                                  <p:stCondLst>
                                    <p:cond delay="0"/>
                                  </p:stCondLst>
                                  <p:iterate type="lt">
                                    <p:tmPct val="0"/>
                                  </p:iterate>
                                  <p:childTnLst>
                                    <p:animEffect transition="out" filter="wedge">
                                      <p:cBhvr>
                                        <p:cTn id="37" dur="2000"/>
                                        <p:tgtEl>
                                          <p:spTgt spid="2"/>
                                        </p:tgtEl>
                                      </p:cBhvr>
                                    </p:animEffect>
                                    <p:set>
                                      <p:cBhvr>
                                        <p:cTn id="38" dur="1" fill="hold">
                                          <p:stCondLst>
                                            <p:cond delay="1999"/>
                                          </p:stCondLst>
                                        </p:cTn>
                                        <p:tgtEl>
                                          <p:spTgt spid="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3" presetClass="exit" presetSubtype="16" fill="hold" grpId="2" nodeType="clickEffect">
                                  <p:stCondLst>
                                    <p:cond delay="0"/>
                                  </p:stCondLst>
                                  <p:childTnLst>
                                    <p:animEffect transition="out" filter="plus(in)">
                                      <p:cBhvr>
                                        <p:cTn id="42" dur="2000"/>
                                        <p:tgtEl>
                                          <p:spTgt spid="3">
                                            <p:txEl>
                                              <p:pRg st="0" end="0"/>
                                            </p:txEl>
                                          </p:spTgt>
                                        </p:tgtEl>
                                      </p:cBhvr>
                                    </p:animEffect>
                                    <p:set>
                                      <p:cBhvr>
                                        <p:cTn id="43"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p"/>
      <p:bldP spid="3" grpId="1" build="p"/>
      <p:bldP spid="3" grpId="2" build="p"/>
    </p:bldLst>
  </p:timing>
</p:sld>
</file>

<file path=ppt/theme/theme1.xml><?xml version="1.0" encoding="utf-8"?>
<a:theme xmlns:a="http://schemas.openxmlformats.org/drawingml/2006/main" name="Τεχνικό">
  <a:themeElements>
    <a:clrScheme name="Προσαρμοσμένος 2">
      <a:dk1>
        <a:sysClr val="windowText" lastClr="000000"/>
      </a:dk1>
      <a:lt1>
        <a:srgbClr val="92D050"/>
      </a:lt1>
      <a:dk2>
        <a:srgbClr val="527D55"/>
      </a:dk2>
      <a:lt2>
        <a:srgbClr val="00B0F0"/>
      </a:lt2>
      <a:accent1>
        <a:srgbClr val="898E56"/>
      </a:accent1>
      <a:accent2>
        <a:srgbClr val="97947B"/>
      </a:accent2>
      <a:accent3>
        <a:srgbClr val="A8CDD7"/>
      </a:accent3>
      <a:accent4>
        <a:srgbClr val="C0BEAF"/>
      </a:accent4>
      <a:accent5>
        <a:srgbClr val="CEC597"/>
      </a:accent5>
      <a:accent6>
        <a:srgbClr val="E8B7B7"/>
      </a:accent6>
      <a:hlink>
        <a:srgbClr val="92D050"/>
      </a:hlink>
      <a:folHlink>
        <a:srgbClr val="00B05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227</TotalTime>
  <Words>71</Words>
  <Application>Microsoft Office PowerPoint</Application>
  <PresentationFormat>Προβολή στην οθόνη (4:3)</PresentationFormat>
  <Paragraphs>24</Paragraphs>
  <Slides>10</Slides>
  <Notes>0</Notes>
  <HiddenSlides>0</HiddenSlides>
  <MMClips>1</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Franklin Gothic Book</vt:lpstr>
      <vt:lpstr>Wingdings 2</vt:lpstr>
      <vt:lpstr>Τεχνικό</vt:lpstr>
      <vt:lpstr>Ζώα τροπικών δασών</vt:lpstr>
      <vt:lpstr>Περιεχόμενα</vt:lpstr>
      <vt:lpstr>Μακάο</vt:lpstr>
      <vt:lpstr>Γορίλας </vt:lpstr>
      <vt:lpstr>Κροκόδειλος </vt:lpstr>
      <vt:lpstr>Φίδι </vt:lpstr>
      <vt:lpstr>Ταραντούλα </vt:lpstr>
      <vt:lpstr>Τζάγκουαρ </vt:lpstr>
      <vt:lpstr>Λιοντάρι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Ζώα τροπικών δασών</dc:title>
  <dc:creator>Lamprini Papagioti</dc:creator>
  <cp:lastModifiedBy>User</cp:lastModifiedBy>
  <cp:revision>24</cp:revision>
  <dcterms:created xsi:type="dcterms:W3CDTF">2021-01-28T12:24:07Z</dcterms:created>
  <dcterms:modified xsi:type="dcterms:W3CDTF">2021-02-01T18:12:09Z</dcterms:modified>
</cp:coreProperties>
</file>