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61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B94EB9-2A24-441D-B574-DD1647C3B96A}" type="datetimeFigureOut">
              <a:rPr lang="el-GR" smtClean="0"/>
              <a:t>1/2/2021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A02F2F-8B75-4FF7-9EDB-69359A8DCA90}"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400800" y="6355080"/>
            <a:ext cx="2286000" cy="365760"/>
          </a:xfrm>
        </p:spPr>
        <p:txBody>
          <a:bodyPr/>
          <a:lstStyle>
            <a:lvl1pPr>
              <a:defRPr sz="1400"/>
            </a:lvl1pPr>
          </a:lstStyle>
          <a:p>
            <a:fld id="{02A3F4C7-0DDE-439D-8493-11BC507FE409}" type="datetimeFigureOut">
              <a:rPr lang="el-GR" smtClean="0"/>
              <a:t>1/2/2021</a:t>
            </a:fld>
            <a:endParaRPr lang="el-GR"/>
          </a:p>
        </p:txBody>
      </p:sp>
      <p:sp>
        <p:nvSpPr>
          <p:cNvPr id="17" name="16 - Θέση υποσέλιδου"/>
          <p:cNvSpPr>
            <a:spLocks noGrp="1"/>
          </p:cNvSpPr>
          <p:nvPr>
            <p:ph type="ftr" sz="quarter" idx="11"/>
          </p:nvPr>
        </p:nvSpPr>
        <p:spPr>
          <a:xfrm>
            <a:off x="2898648" y="6355080"/>
            <a:ext cx="3474720" cy="365760"/>
          </a:xfrm>
        </p:spPr>
        <p:txBody>
          <a:bodyPr/>
          <a:lstStyle/>
          <a:p>
            <a:endParaRPr lang="el-GR"/>
          </a:p>
        </p:txBody>
      </p:sp>
      <p:sp>
        <p:nvSpPr>
          <p:cNvPr id="29" name="28 - Θέση αριθμού διαφάνειας"/>
          <p:cNvSpPr>
            <a:spLocks noGrp="1"/>
          </p:cNvSpPr>
          <p:nvPr>
            <p:ph type="sldNum" sz="quarter" idx="12"/>
          </p:nvPr>
        </p:nvSpPr>
        <p:spPr>
          <a:xfrm>
            <a:off x="1216152" y="6355080"/>
            <a:ext cx="1219200" cy="365760"/>
          </a:xfrm>
        </p:spPr>
        <p:txBody>
          <a:bodyPr/>
          <a:lstStyle/>
          <a:p>
            <a:fld id="{D193CA25-366C-4D81-8227-8AF4875F4B34}" type="slidenum">
              <a:rPr lang="el-GR" smtClean="0"/>
              <a:t>‹#›</a:t>
            </a:fld>
            <a:endParaRPr lang="el-GR"/>
          </a:p>
        </p:txBody>
      </p:sp>
      <p:sp>
        <p:nvSpPr>
          <p:cNvPr id="21" name="20 - Ορθογώνιο"/>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 Ορθογώνιο"/>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 Ορθογώνιο"/>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2A3F4C7-0DDE-439D-8493-11BC507FE409}" type="datetimeFigureOut">
              <a:rPr lang="el-GR" smtClean="0"/>
              <a:t>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193CA25-366C-4D81-8227-8AF4875F4B34}"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2A3F4C7-0DDE-439D-8493-11BC507FE409}" type="datetimeFigureOut">
              <a:rPr lang="el-GR" smtClean="0"/>
              <a:t>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193CA25-366C-4D81-8227-8AF4875F4B34}" type="slidenum">
              <a:rPr lang="el-GR" smtClean="0"/>
              <a:t>‹#›</a:t>
            </a:fld>
            <a:endParaRPr lang="el-GR"/>
          </a:p>
        </p:txBody>
      </p:sp>
      <p:sp>
        <p:nvSpPr>
          <p:cNvPr id="7" name="6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Ευθεία γραμμή σύνδεσης"/>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02A3F4C7-0DDE-439D-8493-11BC507FE409}" type="datetimeFigureOut">
              <a:rPr lang="el-GR" smtClean="0"/>
              <a:t>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193CA25-366C-4D81-8227-8AF4875F4B34}" type="slidenum">
              <a:rPr lang="el-GR" smtClean="0"/>
              <a:t>‹#›</a:t>
            </a:fld>
            <a:endParaRPr lang="el-GR"/>
          </a:p>
        </p:txBody>
      </p:sp>
      <p:sp>
        <p:nvSpPr>
          <p:cNvPr id="8" name="7 - Θέση περιεχομένου"/>
          <p:cNvSpPr>
            <a:spLocks noGrp="1"/>
          </p:cNvSpPr>
          <p:nvPr>
            <p:ph sz="quarter" idx="1"/>
          </p:nvPr>
        </p:nvSpPr>
        <p:spPr>
          <a:xfrm>
            <a:off x="457200" y="1219200"/>
            <a:ext cx="8229600"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6400800" y="6355080"/>
            <a:ext cx="2286000" cy="365760"/>
          </a:xfrm>
        </p:spPr>
        <p:txBody>
          <a:bodyPr/>
          <a:lstStyle/>
          <a:p>
            <a:fld id="{02A3F4C7-0DDE-439D-8493-11BC507FE409}" type="datetimeFigureOut">
              <a:rPr lang="el-GR" smtClean="0"/>
              <a:t>1/2/2021</a:t>
            </a:fld>
            <a:endParaRPr lang="el-GR"/>
          </a:p>
        </p:txBody>
      </p:sp>
      <p:sp>
        <p:nvSpPr>
          <p:cNvPr id="5" name="4 - Θέση υποσέλιδου"/>
          <p:cNvSpPr>
            <a:spLocks noGrp="1"/>
          </p:cNvSpPr>
          <p:nvPr>
            <p:ph type="ftr" sz="quarter" idx="11"/>
          </p:nvPr>
        </p:nvSpPr>
        <p:spPr>
          <a:xfrm>
            <a:off x="2898648" y="6355080"/>
            <a:ext cx="3474720" cy="365760"/>
          </a:xfrm>
        </p:spPr>
        <p:txBody>
          <a:bodyPr/>
          <a:lstStyle/>
          <a:p>
            <a:endParaRPr lang="el-GR"/>
          </a:p>
        </p:txBody>
      </p:sp>
      <p:sp>
        <p:nvSpPr>
          <p:cNvPr id="6" name="5 - Θέση αριθμού διαφάνειας"/>
          <p:cNvSpPr>
            <a:spLocks noGrp="1"/>
          </p:cNvSpPr>
          <p:nvPr>
            <p:ph type="sldNum" sz="quarter" idx="12"/>
          </p:nvPr>
        </p:nvSpPr>
        <p:spPr>
          <a:xfrm>
            <a:off x="1069848" y="6355080"/>
            <a:ext cx="1520952" cy="365760"/>
          </a:xfrm>
        </p:spPr>
        <p:txBody>
          <a:bodyPr/>
          <a:lstStyle/>
          <a:p>
            <a:fld id="{D193CA25-366C-4D81-8227-8AF4875F4B34}" type="slidenum">
              <a:rPr lang="el-GR" smtClean="0"/>
              <a:t>‹#›</a:t>
            </a:fld>
            <a:endParaRPr lang="el-GR"/>
          </a:p>
        </p:txBody>
      </p:sp>
      <p:sp>
        <p:nvSpPr>
          <p:cNvPr id="7" name="6 - Ορθογώνιο"/>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02A3F4C7-0DDE-439D-8493-11BC507FE409}" type="datetimeFigureOut">
              <a:rPr lang="el-GR" smtClean="0"/>
              <a:t>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193CA25-366C-4D81-8227-8AF4875F4B34}" type="slidenum">
              <a:rPr lang="el-GR" smtClean="0"/>
              <a:t>‹#›</a:t>
            </a:fld>
            <a:endParaRPr lang="el-GR"/>
          </a:p>
        </p:txBody>
      </p:sp>
      <p:sp>
        <p:nvSpPr>
          <p:cNvPr id="9" name="8 - Θέση περιεχομένου"/>
          <p:cNvSpPr>
            <a:spLocks noGrp="1"/>
          </p:cNvSpPr>
          <p:nvPr>
            <p:ph sz="quarter" idx="1"/>
          </p:nvPr>
        </p:nvSpPr>
        <p:spPr>
          <a:xfrm>
            <a:off x="457200" y="1219200"/>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632198" y="1216152"/>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02A3F4C7-0DDE-439D-8493-11BC507FE409}" type="datetimeFigureOut">
              <a:rPr lang="el-GR" smtClean="0"/>
              <a:t>1/2/2021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193CA25-366C-4D81-8227-8AF4875F4B34}" type="slidenum">
              <a:rPr lang="el-GR" smtClean="0"/>
              <a:t>‹#›</a:t>
            </a:fld>
            <a:endParaRPr lang="el-GR"/>
          </a:p>
        </p:txBody>
      </p:sp>
      <p:sp>
        <p:nvSpPr>
          <p:cNvPr id="11" name="10 - Θέση περιεχομένου"/>
          <p:cNvSpPr>
            <a:spLocks noGrp="1"/>
          </p:cNvSpPr>
          <p:nvPr>
            <p:ph sz="quarter" idx="2"/>
          </p:nvPr>
        </p:nvSpPr>
        <p:spPr>
          <a:xfrm>
            <a:off x="457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648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2A3F4C7-0DDE-439D-8493-11BC507FE409}" type="datetimeFigureOut">
              <a:rPr lang="el-GR" smtClean="0"/>
              <a:t>1/2/2021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193CA25-366C-4D81-8227-8AF4875F4B34}" type="slidenum">
              <a:rPr lang="el-GR" smtClean="0"/>
              <a:t>‹#›</a:t>
            </a:fld>
            <a:endParaRPr lang="el-GR"/>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2A3F4C7-0DDE-439D-8493-11BC507FE409}" type="datetimeFigureOut">
              <a:rPr lang="el-GR" smtClean="0"/>
              <a:t>1/2/2021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193CA25-366C-4D81-8227-8AF4875F4B34}" type="slidenum">
              <a:rPr lang="el-GR" smtClean="0"/>
              <a:t>‹#›</a:t>
            </a:fld>
            <a:endParaRPr lang="el-GR"/>
          </a:p>
        </p:txBody>
      </p:sp>
      <p:sp>
        <p:nvSpPr>
          <p:cNvPr id="5" name="4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2A3F4C7-0DDE-439D-8493-11BC507FE409}" type="datetimeFigureOut">
              <a:rPr lang="el-GR" smtClean="0"/>
              <a:t>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193CA25-366C-4D81-8227-8AF4875F4B34}" type="slidenum">
              <a:rPr lang="el-GR" smtClean="0"/>
              <a:t>‹#›</a:t>
            </a:fld>
            <a:endParaRPr lang="el-GR"/>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Ευθεία γραμμή σύνδεσης"/>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περιεχομένου"/>
          <p:cNvSpPr>
            <a:spLocks noGrp="1"/>
          </p:cNvSpPr>
          <p:nvPr>
            <p:ph sz="quarter" idx="1"/>
          </p:nvPr>
        </p:nvSpPr>
        <p:spPr>
          <a:xfrm>
            <a:off x="304800" y="304800"/>
            <a:ext cx="57150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2A3F4C7-0DDE-439D-8493-11BC507FE409}" type="datetimeFigureOut">
              <a:rPr lang="el-GR" smtClean="0"/>
              <a:t>1/2/2021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193CA25-366C-4D81-8227-8AF4875F4B34}" type="slidenum">
              <a:rPr lang="el-GR" smtClean="0"/>
              <a:t>‹#›</a:t>
            </a:fld>
            <a:endParaRPr lang="el-GR"/>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152400"/>
            <a:ext cx="8229600" cy="990600"/>
          </a:xfrm>
          <a:prstGeom prst="rect">
            <a:avLst/>
          </a:prstGeom>
        </p:spPr>
        <p:txBody>
          <a:bodyPr vert="horz"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2A3F4C7-0DDE-439D-8493-11BC507FE409}" type="datetimeFigureOut">
              <a:rPr lang="el-GR" smtClean="0"/>
              <a:t>1/2/2021</a:t>
            </a:fld>
            <a:endParaRPr lang="el-GR"/>
          </a:p>
        </p:txBody>
      </p:sp>
      <p:sp>
        <p:nvSpPr>
          <p:cNvPr id="3" name="2 - Θέση υποσέλιδου"/>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193CA25-366C-4D81-8227-8AF4875F4B34}" type="slidenum">
              <a:rPr lang="el-GR" smtClean="0"/>
              <a:t>‹#›</a:t>
            </a:fld>
            <a:endParaRPr lang="el-GR"/>
          </a:p>
        </p:txBody>
      </p:sp>
      <p:sp>
        <p:nvSpPr>
          <p:cNvPr id="28" name="2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 Ευθεία γραμμή σύνδεσης"/>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hyperlink" Target="https://el.wikipedia.org/wiki/%CE%95%CF%85%CF%81%CF%8E%CF%80%CE%B7" TargetMode="External"/><Relationship Id="rId13" Type="http://schemas.openxmlformats.org/officeDocument/2006/relationships/hyperlink" Target="https://el.wikipedia.org/wiki/%CE%A0%CF%84%CE%B7%CE%BD%CE%AC" TargetMode="External"/><Relationship Id="rId3" Type="http://schemas.openxmlformats.org/officeDocument/2006/relationships/hyperlink" Target="https://el.wikipedia.org/wiki/%CE%96%CF%8E%CE%BF" TargetMode="External"/><Relationship Id="rId7" Type="http://schemas.openxmlformats.org/officeDocument/2006/relationships/hyperlink" Target="https://el.wikipedia.org/wiki/%CE%91%CF%83%CE%AF%CE%B1" TargetMode="External"/><Relationship Id="rId12" Type="http://schemas.openxmlformats.org/officeDocument/2006/relationships/hyperlink" Target="https://el.wikipedia.org/wiki/%CE%9C%CE%AD%CE%BB%CE%B9" TargetMode="External"/><Relationship Id="rId2" Type="http://schemas.openxmlformats.org/officeDocument/2006/relationships/hyperlink" Target="https://el.wikipedia.org/wiki/%CE%98%CE%B7%CE%BB%CE%B1%CF%83%CF%84%CE%B9%CE%BA%CF%8C" TargetMode="External"/><Relationship Id="rId1" Type="http://schemas.openxmlformats.org/officeDocument/2006/relationships/slideLayout" Target="../slideLayouts/slideLayout4.xml"/><Relationship Id="rId6" Type="http://schemas.openxmlformats.org/officeDocument/2006/relationships/hyperlink" Target="https://el.wikipedia.org/wiki/%CE%95%CE%BB%CE%BB%CE%AC%CE%B4%CE%B1" TargetMode="External"/><Relationship Id="rId11" Type="http://schemas.openxmlformats.org/officeDocument/2006/relationships/hyperlink" Target="https://el.wikipedia.org/wiki/%CE%A8%CE%AC%CF%81%CE%B9%CE%B1" TargetMode="External"/><Relationship Id="rId5" Type="http://schemas.openxmlformats.org/officeDocument/2006/relationships/hyperlink" Target="https://el.wikipedia.org/wiki/%CE%97%CE%BD%CF%89%CE%BC%CE%AD%CE%BD%CE%B5%CF%82_%CE%A0%CE%BF%CE%BB%CE%B9%CF%84%CE%B5%CE%AF%CE%B5%CF%82" TargetMode="External"/><Relationship Id="rId15" Type="http://schemas.openxmlformats.org/officeDocument/2006/relationships/image" Target="../media/image4.jpeg"/><Relationship Id="rId10" Type="http://schemas.openxmlformats.org/officeDocument/2006/relationships/hyperlink" Target="https://el.wikipedia.org/wiki/%CE%91%CF%86%CF%81%CE%B9%CE%BA%CE%AE" TargetMode="External"/><Relationship Id="rId4" Type="http://schemas.openxmlformats.org/officeDocument/2006/relationships/hyperlink" Target="https://el.wikipedia.org/wiki/%CE%91%CF%81%CE%BA%CE%BF%CF%8D%CE%B4%CE%B1" TargetMode="External"/><Relationship Id="rId9" Type="http://schemas.openxmlformats.org/officeDocument/2006/relationships/hyperlink" Target="https://el.wikipedia.org/wiki/%CE%92%CF%8C%CF%81%CE%B5%CE%B9%CE%B1_%CE%91%CE%BC%CE%B5%CF%81%CE%B9%CE%BA%CE%AE" TargetMode="External"/><Relationship Id="rId14" Type="http://schemas.openxmlformats.org/officeDocument/2006/relationships/hyperlink" Target="https://el.wikipedia.org/wiki/%CE%A4%CF%81%CF%89%CE%BA%CF%84%CE%B9%CE%BA%CE%AC"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hyperlink" Target="https://www.arcturos.gr/animals/agriogido/" TargetMode="External"/><Relationship Id="rId3" Type="http://schemas.openxmlformats.org/officeDocument/2006/relationships/hyperlink" Target="https://el.wikipedia.org/wiki/%CE%9C%CE%B5%CF%83%CE%BF%CE%B3%CE%B5%CE%B9%CE%B1%CE%BA%CE%AE_%CF%86%CF%8E%CE%BA%CE%B9%CE%B1" TargetMode="External"/><Relationship Id="rId7" Type="http://schemas.openxmlformats.org/officeDocument/2006/relationships/hyperlink" Target="https://www.arcturos.gr/animals/vidra/" TargetMode="External"/><Relationship Id="rId2" Type="http://schemas.openxmlformats.org/officeDocument/2006/relationships/hyperlink" Target="https://sites.google.com/site/apeiloumena/" TargetMode="External"/><Relationship Id="rId1" Type="http://schemas.openxmlformats.org/officeDocument/2006/relationships/slideLayout" Target="../slideLayouts/slideLayout2.xml"/><Relationship Id="rId6" Type="http://schemas.openxmlformats.org/officeDocument/2006/relationships/hyperlink" Target="https://www.arcturos.gr/animals/lykos/" TargetMode="External"/><Relationship Id="rId5" Type="http://schemas.openxmlformats.org/officeDocument/2006/relationships/hyperlink" Target="https://el.wikipedia.org/wiki/%CE%9A%CE%B1%CF%86%CE%AD_%CE%B1%CF%81%CE%BA%CE%BF%CF%8D%CE%B4%CE%B1" TargetMode="External"/><Relationship Id="rId4" Type="http://schemas.openxmlformats.org/officeDocument/2006/relationships/hyperlink" Target="https://el.wikipedia.org/wiki/Caretta_carett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Ζώα υπό εξαφάνιση</a:t>
            </a:r>
            <a:endParaRPr lang="el-GR" dirty="0"/>
          </a:p>
        </p:txBody>
      </p:sp>
      <p:sp>
        <p:nvSpPr>
          <p:cNvPr id="3" name="2 - Υπότιτλος"/>
          <p:cNvSpPr>
            <a:spLocks noGrp="1"/>
          </p:cNvSpPr>
          <p:nvPr>
            <p:ph type="subTitle" idx="1"/>
          </p:nvPr>
        </p:nvSpPr>
        <p:spPr/>
        <p:txBody>
          <a:bodyPr/>
          <a:lstStyle/>
          <a:p>
            <a:r>
              <a:rPr lang="el-GR" dirty="0" smtClean="0"/>
              <a:t>Εργασία της </a:t>
            </a:r>
            <a:r>
              <a:rPr lang="el-GR" dirty="0" smtClean="0"/>
              <a:t>Ελισάβετ </a:t>
            </a:r>
            <a:r>
              <a:rPr lang="el-GR" dirty="0" err="1" smtClean="0"/>
              <a:t>Καραγιώτα</a:t>
            </a:r>
            <a:endParaRPr lang="el-GR" dirty="0"/>
          </a:p>
        </p:txBody>
      </p:sp>
    </p:spTree>
  </p:cSld>
  <p:clrMapOvr>
    <a:masterClrMapping/>
  </p:clrMapOvr>
  <p:transition>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Περιεχόμενα</a:t>
            </a:r>
            <a:endParaRPr lang="el-GR" dirty="0"/>
          </a:p>
        </p:txBody>
      </p:sp>
      <p:sp>
        <p:nvSpPr>
          <p:cNvPr id="3" name="2 - Θέση περιεχομένου"/>
          <p:cNvSpPr>
            <a:spLocks noGrp="1"/>
          </p:cNvSpPr>
          <p:nvPr>
            <p:ph sz="quarter" idx="1"/>
          </p:nvPr>
        </p:nvSpPr>
        <p:spPr/>
        <p:txBody>
          <a:bodyPr/>
          <a:lstStyle/>
          <a:p>
            <a:r>
              <a:rPr lang="el-GR" dirty="0" err="1" smtClean="0"/>
              <a:t>Μεσογιακή</a:t>
            </a:r>
            <a:r>
              <a:rPr lang="el-GR" dirty="0" smtClean="0"/>
              <a:t> φώκια</a:t>
            </a:r>
          </a:p>
          <a:p>
            <a:r>
              <a:rPr lang="el-GR" dirty="0" err="1" smtClean="0"/>
              <a:t>Θαλάσιες</a:t>
            </a:r>
            <a:r>
              <a:rPr lang="el-GR" dirty="0" smtClean="0"/>
              <a:t> χελώνες καρέτα-καρέτα</a:t>
            </a:r>
          </a:p>
          <a:p>
            <a:r>
              <a:rPr lang="el-GR" dirty="0" smtClean="0"/>
              <a:t>Αρκούδα</a:t>
            </a:r>
          </a:p>
          <a:p>
            <a:r>
              <a:rPr lang="el-GR" dirty="0" smtClean="0"/>
              <a:t>Λύκος</a:t>
            </a:r>
          </a:p>
          <a:p>
            <a:r>
              <a:rPr lang="el-GR" dirty="0" err="1" smtClean="0"/>
              <a:t>Βίδρα</a:t>
            </a:r>
            <a:endParaRPr lang="el-GR" dirty="0" smtClean="0"/>
          </a:p>
          <a:p>
            <a:r>
              <a:rPr lang="el-GR" dirty="0" err="1" smtClean="0"/>
              <a:t>Αγριόγιδο</a:t>
            </a:r>
            <a:endParaRPr lang="el-GR"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Μεσογιακή</a:t>
            </a:r>
            <a:r>
              <a:rPr lang="el-GR" dirty="0" smtClean="0"/>
              <a:t> φώκια</a:t>
            </a:r>
            <a:br>
              <a:rPr lang="el-GR" dirty="0" smtClean="0"/>
            </a:b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a:t>Μεγαλύτερη απειλή δέχεται η </a:t>
            </a:r>
            <a:r>
              <a:rPr lang="el-GR" b="1" dirty="0"/>
              <a:t>Μεσογειακή φώκια (</a:t>
            </a:r>
            <a:r>
              <a:rPr lang="el-GR" b="1" dirty="0" err="1"/>
              <a:t>Monachus</a:t>
            </a:r>
            <a:r>
              <a:rPr lang="el-GR" b="1" dirty="0"/>
              <a:t> </a:t>
            </a:r>
            <a:r>
              <a:rPr lang="el-GR" b="1" dirty="0" err="1"/>
              <a:t>monachus</a:t>
            </a:r>
            <a:r>
              <a:rPr lang="el-GR" b="1" dirty="0"/>
              <a:t>).</a:t>
            </a:r>
            <a:r>
              <a:rPr lang="el-GR" dirty="0"/>
              <a:t> Η συγκεκριμένη φώκια είναι το σπανιότερο είδος φώκιας και ένα από τα έξι περισσότερο απειλούμενα με εξαφάνιση θηλαστικά στον </a:t>
            </a:r>
            <a:r>
              <a:rPr lang="el-GR" dirty="0" err="1"/>
              <a:t>πλανήτη.Το</a:t>
            </a:r>
            <a:r>
              <a:rPr lang="el-GR" dirty="0"/>
              <a:t> μεγαλύτερο μέρος του πληθυσμού της Μεσογειακής φώκιας ζει στην Ελλάδα και συγκεκριμένα στις Σποράδες.</a:t>
            </a:r>
          </a:p>
        </p:txBody>
      </p:sp>
      <p:pic>
        <p:nvPicPr>
          <p:cNvPr id="5" name="4 - Θέση περιεχομένου" descr="AA2357F881B99DF6C52632B93EC587FE.jpg"/>
          <p:cNvPicPr>
            <a:picLocks noGrp="1" noChangeAspect="1"/>
          </p:cNvPicPr>
          <p:nvPr>
            <p:ph sz="quarter" idx="2"/>
          </p:nvPr>
        </p:nvPicPr>
        <p:blipFill>
          <a:blip r:embed="rId2"/>
          <a:stretch>
            <a:fillRect/>
          </a:stretch>
        </p:blipFill>
        <p:spPr>
          <a:xfrm>
            <a:off x="4643438" y="2071678"/>
            <a:ext cx="4038600" cy="273989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Θαλάσιες</a:t>
            </a:r>
            <a:r>
              <a:rPr lang="el-GR" dirty="0" smtClean="0"/>
              <a:t> χελώνες καρέτα-καρέτα</a:t>
            </a:r>
            <a:br>
              <a:rPr lang="el-GR" dirty="0" smtClean="0"/>
            </a:b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a:t>Ένα ακόμα θαλάσσιο είδος που κινδυνεύει με εξαφάνιση είναι οι </a:t>
            </a:r>
            <a:r>
              <a:rPr lang="el-GR" b="1" dirty="0"/>
              <a:t>θαλάσσιες χελώνες καρέτα-καρέτα</a:t>
            </a:r>
            <a:r>
              <a:rPr lang="el-GR" dirty="0"/>
              <a:t>. Οι χελώνες αυτές αναπαράγονται κυρίως στις παραλίες του νότιου Ιονίου, στην περιοχή της Ζακύνθου.</a:t>
            </a:r>
          </a:p>
          <a:p>
            <a:r>
              <a:rPr lang="el-GR" dirty="0"/>
              <a:t> Η χελώνα </a:t>
            </a:r>
            <a:r>
              <a:rPr lang="el-GR" dirty="0" err="1"/>
              <a:t>Caretta</a:t>
            </a:r>
            <a:r>
              <a:rPr lang="el-GR" dirty="0"/>
              <a:t>, </a:t>
            </a:r>
            <a:r>
              <a:rPr lang="el-GR" i="1" dirty="0" err="1"/>
              <a:t>Caretta</a:t>
            </a:r>
            <a:r>
              <a:rPr lang="el-GR" i="1" dirty="0"/>
              <a:t> </a:t>
            </a:r>
            <a:r>
              <a:rPr lang="el-GR" i="1" dirty="0" err="1"/>
              <a:t>caretta</a:t>
            </a:r>
            <a:r>
              <a:rPr lang="el-GR" dirty="0"/>
              <a:t> (</a:t>
            </a:r>
            <a:r>
              <a:rPr lang="el-GR" dirty="0" err="1"/>
              <a:t>Linnaeus</a:t>
            </a:r>
            <a:r>
              <a:rPr lang="el-GR" dirty="0"/>
              <a:t>, 1758) είναι είδος θαλάσσιας χελώνας με παγκόσμια κατανομή. Ανήκει στην οικογένεια </a:t>
            </a:r>
            <a:r>
              <a:rPr lang="el-GR" dirty="0" err="1"/>
              <a:t>Cheloniidae</a:t>
            </a:r>
            <a:r>
              <a:rPr lang="el-GR" dirty="0"/>
              <a:t>. Οι χελώνες αυτές έχουν, κατά μέσο όρο, τελικό μήκος </a:t>
            </a:r>
            <a:r>
              <a:rPr lang="el-GR" dirty="0" err="1"/>
              <a:t>χελύου</a:t>
            </a:r>
            <a:r>
              <a:rPr lang="el-GR" dirty="0"/>
              <a:t> 90 cm, αν και έχουν καταγραφεί άτομα με μήκος έως και 280 </a:t>
            </a:r>
            <a:r>
              <a:rPr lang="el-GR" dirty="0" err="1"/>
              <a:t>cm</a:t>
            </a:r>
            <a:r>
              <a:rPr lang="el-GR" dirty="0"/>
              <a:t>. Μια ενήλικη χελώνα ζυγίζει περίπου 135 </a:t>
            </a:r>
            <a:r>
              <a:rPr lang="el-GR" dirty="0" err="1"/>
              <a:t>kg</a:t>
            </a:r>
            <a:r>
              <a:rPr lang="el-GR" dirty="0"/>
              <a:t>, ενώ υπάρχουν καταγραφές που ξεπερνούν τα 450 </a:t>
            </a:r>
            <a:r>
              <a:rPr lang="el-GR" dirty="0" err="1"/>
              <a:t>kg</a:t>
            </a:r>
            <a:r>
              <a:rPr lang="el-GR" dirty="0"/>
              <a:t>. Το χρώμα του δέρματος κυμαίνεται από κίτρινο έως καστανό και το </a:t>
            </a:r>
            <a:r>
              <a:rPr lang="el-GR" dirty="0" err="1"/>
              <a:t>χέλυο</a:t>
            </a:r>
            <a:r>
              <a:rPr lang="el-GR" dirty="0"/>
              <a:t> είναι συνήθως κοκκινωπό-καφέ. Μέχρι να ενηλικιωθεί η χελώνα δεν είναι ορατές φυλετικές διαφορές.</a:t>
            </a:r>
          </a:p>
          <a:p>
            <a:endParaRPr lang="el-GR" dirty="0"/>
          </a:p>
        </p:txBody>
      </p:sp>
      <p:pic>
        <p:nvPicPr>
          <p:cNvPr id="5" name="4 - Θέση περιεχομένου" descr="9ee28f01f100eeeb1372f6866ddd0d3a_XL.jpg"/>
          <p:cNvPicPr>
            <a:picLocks noGrp="1" noChangeAspect="1"/>
          </p:cNvPicPr>
          <p:nvPr>
            <p:ph sz="quarter" idx="2"/>
          </p:nvPr>
        </p:nvPicPr>
        <p:blipFill>
          <a:blip r:embed="rId2"/>
          <a:stretch>
            <a:fillRect/>
          </a:stretch>
        </p:blipFill>
        <p:spPr>
          <a:xfrm>
            <a:off x="4632325" y="2168922"/>
            <a:ext cx="4041775" cy="303133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Αρκούδα</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a:t>Η </a:t>
            </a:r>
            <a:r>
              <a:rPr lang="el-GR" b="1" dirty="0"/>
              <a:t>καφέ </a:t>
            </a:r>
            <a:r>
              <a:rPr lang="el-GR" b="1" dirty="0" smtClean="0"/>
              <a:t>αρκούδα</a:t>
            </a:r>
            <a:r>
              <a:rPr lang="el-GR" dirty="0" smtClean="0"/>
              <a:t> είναι </a:t>
            </a:r>
            <a:r>
              <a:rPr lang="el-GR" dirty="0"/>
              <a:t>παμφάγο </a:t>
            </a:r>
            <a:r>
              <a:rPr lang="el-GR" dirty="0">
                <a:hlinkClick r:id="rId2" tooltip="Θηλαστικό"/>
              </a:rPr>
              <a:t>θηλαστικό</a:t>
            </a:r>
            <a:r>
              <a:rPr lang="el-GR" dirty="0"/>
              <a:t> </a:t>
            </a:r>
            <a:r>
              <a:rPr lang="el-GR" dirty="0">
                <a:hlinkClick r:id="rId3" tooltip="Ζώο"/>
              </a:rPr>
              <a:t>ζώο</a:t>
            </a:r>
            <a:r>
              <a:rPr lang="el-GR" dirty="0"/>
              <a:t> και το είδος </a:t>
            </a:r>
            <a:r>
              <a:rPr lang="el-GR" dirty="0">
                <a:hlinkClick r:id="rId4" tooltip="Αρκούδα"/>
              </a:rPr>
              <a:t>αρκούδας</a:t>
            </a:r>
            <a:r>
              <a:rPr lang="el-GR" dirty="0"/>
              <a:t> </a:t>
            </a:r>
            <a:r>
              <a:rPr lang="el-GR" dirty="0" smtClean="0"/>
              <a:t> </a:t>
            </a:r>
            <a:r>
              <a:rPr lang="el-GR" dirty="0"/>
              <a:t>με τη μεγαλύτερη γεωγραφική εξάπλωση, που μπορεί να φτάσει σε μάζα από 170 μέχρι 300 κιλά. Υποείδος της είναι η </a:t>
            </a:r>
            <a:r>
              <a:rPr lang="el-GR" i="1" dirty="0"/>
              <a:t>Αρκούδα </a:t>
            </a:r>
            <a:r>
              <a:rPr lang="el-GR" i="1" dirty="0" err="1"/>
              <a:t>γκρίζλι</a:t>
            </a:r>
            <a:r>
              <a:rPr lang="el-GR" dirty="0"/>
              <a:t>, διάσημη στις </a:t>
            </a:r>
            <a:r>
              <a:rPr lang="el-GR" dirty="0">
                <a:hlinkClick r:id="rId5" tooltip="Ηνωμένες Πολιτείες"/>
              </a:rPr>
              <a:t>Ηνωμένες Πολιτείες</a:t>
            </a:r>
            <a:r>
              <a:rPr lang="el-GR" dirty="0"/>
              <a:t>. Στην </a:t>
            </a:r>
            <a:r>
              <a:rPr lang="el-GR" dirty="0">
                <a:hlinkClick r:id="rId6" tooltip="Ελλάδα"/>
              </a:rPr>
              <a:t>Ελλάδα</a:t>
            </a:r>
            <a:r>
              <a:rPr lang="el-GR" dirty="0"/>
              <a:t>, η καφέ αρκούδα υπάρχει κυρίως στη δυτική και βορειοδυτική Ελλάδα, ωστόσο ο πληθυσμός της είναι περιορισμένος. Γενικότερα, απαντάται στην </a:t>
            </a:r>
            <a:r>
              <a:rPr lang="el-GR" dirty="0">
                <a:hlinkClick r:id="rId7" tooltip="Ασία"/>
              </a:rPr>
              <a:t>Ασία</a:t>
            </a:r>
            <a:r>
              <a:rPr lang="el-GR" dirty="0"/>
              <a:t>, την </a:t>
            </a:r>
            <a:r>
              <a:rPr lang="el-GR" dirty="0">
                <a:hlinkClick r:id="rId8" tooltip="Ευρώπη"/>
              </a:rPr>
              <a:t>Ευρώπη</a:t>
            </a:r>
            <a:r>
              <a:rPr lang="el-GR" dirty="0"/>
              <a:t>, τη </a:t>
            </a:r>
            <a:r>
              <a:rPr lang="el-GR" dirty="0">
                <a:hlinkClick r:id="rId9" tooltip="Βόρεια Αμερική"/>
              </a:rPr>
              <a:t>Βόρεια Αμερική</a:t>
            </a:r>
            <a:r>
              <a:rPr lang="el-GR" dirty="0"/>
              <a:t> και τα όρη της βόρειας </a:t>
            </a:r>
            <a:r>
              <a:rPr lang="el-GR" dirty="0">
                <a:hlinkClick r:id="rId10" tooltip="Αφρική"/>
              </a:rPr>
              <a:t>Αφρικής</a:t>
            </a:r>
            <a:r>
              <a:rPr lang="el-GR" dirty="0"/>
              <a:t>. Έχει φουντωτό τρίχωμα με μεγάλο κεφάλι, μικρά αυτιά, πατούσες με γερά νύχια και κοντή ουρά. Είναι μοναχικό ζώο. Τρέφεται με φυτά, </a:t>
            </a:r>
            <a:r>
              <a:rPr lang="el-GR" dirty="0">
                <a:hlinkClick r:id="rId11" tooltip="Ψάρια"/>
              </a:rPr>
              <a:t>ψάρια</a:t>
            </a:r>
            <a:r>
              <a:rPr lang="el-GR" dirty="0"/>
              <a:t>, </a:t>
            </a:r>
            <a:r>
              <a:rPr lang="el-GR" dirty="0">
                <a:hlinkClick r:id="rId12" tooltip="Μέλι"/>
              </a:rPr>
              <a:t>μέλι</a:t>
            </a:r>
            <a:r>
              <a:rPr lang="el-GR" dirty="0"/>
              <a:t>, </a:t>
            </a:r>
            <a:r>
              <a:rPr lang="el-GR" dirty="0">
                <a:hlinkClick r:id="rId13" tooltip="Πτηνά"/>
              </a:rPr>
              <a:t>πτηνά</a:t>
            </a:r>
            <a:r>
              <a:rPr lang="el-GR" dirty="0"/>
              <a:t> και </a:t>
            </a:r>
            <a:r>
              <a:rPr lang="el-GR" dirty="0">
                <a:hlinkClick r:id="rId14" tooltip="Τρωκτικά"/>
              </a:rPr>
              <a:t>τρωκτικά</a:t>
            </a:r>
            <a:r>
              <a:rPr lang="el-GR" dirty="0"/>
              <a:t>. Έχει οξεία όσφρηση και ακοή, και πολύ καλή όραση. Τα μικρά γεννιούνται τον χειμώνα, ζυγίζουν μερικές εκατοντάδες γραμμάρια και μένουν με την μητέρα τους πάνω από δύο </a:t>
            </a:r>
            <a:r>
              <a:rPr lang="el-GR" dirty="0" err="1" smtClean="0"/>
              <a:t>χρόνια.Είναι</a:t>
            </a:r>
            <a:r>
              <a:rPr lang="el-GR" dirty="0" smtClean="0"/>
              <a:t> και αυτή είδος </a:t>
            </a:r>
            <a:r>
              <a:rPr lang="el-GR" dirty="0" err="1" smtClean="0"/>
              <a:t>υπο</a:t>
            </a:r>
            <a:r>
              <a:rPr lang="el-GR" dirty="0" smtClean="0"/>
              <a:t> εξαφάνιση.</a:t>
            </a:r>
            <a:endParaRPr lang="el-GR" dirty="0"/>
          </a:p>
        </p:txBody>
      </p:sp>
      <p:pic>
        <p:nvPicPr>
          <p:cNvPr id="5" name="4 - Θέση περιεχομένου" descr="arkouda-600-x-337-600x315.jpg"/>
          <p:cNvPicPr>
            <a:picLocks noGrp="1" noChangeAspect="1"/>
          </p:cNvPicPr>
          <p:nvPr>
            <p:ph sz="quarter" idx="2"/>
          </p:nvPr>
        </p:nvPicPr>
        <p:blipFill>
          <a:blip r:embed="rId15"/>
          <a:stretch>
            <a:fillRect/>
          </a:stretch>
        </p:blipFill>
        <p:spPr>
          <a:xfrm>
            <a:off x="4643438" y="2571744"/>
            <a:ext cx="4038600" cy="220869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Λύκος</a:t>
            </a:r>
            <a:br>
              <a:rPr lang="el-GR" dirty="0" smtClean="0"/>
            </a:b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a:t>Σύμβολο δύναμης κι ελευθερίας, κομμάτι ιστοριών εδώ και χιλιάδες χρόνια. Η αλήθεια είναι πώς ο «κακός λύκος» χρειάζεται πολύ περισσότερη προστασία από ότι εμείς. Κάποτε ήταν το θηλαστικό με τη μεγαλύτερη γεωγραφική εξάπλωση στον πλανήτη, καλύπτοντας σχεδόν όλο το βόρειο ημισφαίριο. Σήμερα, εξαιτίας της συστηματικής του εξόντωσης συναντάται σε μικρούς πληθυσμούς στην Πορτογαλία, στην Ισπανία, στην Ιταλία, στις σκανδιναβικές χώρες και στα ανατολικά της Ευρώπης. Πρόσφατα επανεμφανίστηκε στην Γαλλία, στην Ελβετία και στην Γερμανία. Στην Ελλάδα η εξάπλωσή του εκτείνεται σε όλο σχεδόν το ηπειρωτικό ανάγλυφο της χώρας, βόρεια της Βοιωτίας. </a:t>
            </a:r>
          </a:p>
        </p:txBody>
      </p:sp>
      <p:pic>
        <p:nvPicPr>
          <p:cNvPr id="6" name="5 - Θέση περιεχομένου" descr="ZWA YPO EKSAFANISH.jpg"/>
          <p:cNvPicPr>
            <a:picLocks noGrp="1" noChangeAspect="1"/>
          </p:cNvPicPr>
          <p:nvPr>
            <p:ph sz="quarter" idx="2"/>
          </p:nvPr>
        </p:nvPicPr>
        <p:blipFill>
          <a:blip r:embed="rId2"/>
          <a:stretch>
            <a:fillRect/>
          </a:stretch>
        </p:blipFill>
        <p:spPr>
          <a:xfrm>
            <a:off x="4929190" y="1785926"/>
            <a:ext cx="3444240" cy="35737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Βίδρα</a:t>
            </a:r>
            <a:r>
              <a:rPr lang="el-GR" dirty="0" smtClean="0"/>
              <a:t/>
            </a:r>
            <a:br>
              <a:rPr lang="el-GR" dirty="0" smtClean="0"/>
            </a:b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dirty="0"/>
              <a:t>Η </a:t>
            </a:r>
            <a:r>
              <a:rPr lang="el-GR" dirty="0" err="1"/>
              <a:t>ευρασιατική</a:t>
            </a:r>
            <a:r>
              <a:rPr lang="el-GR" dirty="0"/>
              <a:t> </a:t>
            </a:r>
            <a:r>
              <a:rPr lang="el-GR" dirty="0" err="1"/>
              <a:t>βίδρα</a:t>
            </a:r>
            <a:r>
              <a:rPr lang="el-GR" dirty="0"/>
              <a:t> είναι ένα μικρόσωμο ζώο που ζει στις όχθες των ποταμών και των λιμνών και μόνο όπου τα νερά είναι πολύ καθαρά. Θεωρείται από τα σπανιότερα και πιο απειλούμενα θηλαστικά της ηπείρου. Αποτελεί σημαντικό δείκτη υγείας των ορεινών υδάτων και γι’ αυτό προστατεύεται αυστηρά σε όλες τις χώρες της Ε.Ε. Τρέφεται με ψάρια σε ποσοστό μεγαλύτερο του 80%, αμφίβια, ερπετά (νερόφιδα), ασπόνδυλα (κυρίως καβούρια), πουλιά και μικρά θηλαστικά. </a:t>
            </a:r>
          </a:p>
        </p:txBody>
      </p:sp>
      <p:pic>
        <p:nvPicPr>
          <p:cNvPr id="5" name="4 - Θέση περιεχομένου" descr="umano-eidi-zoon-ypo-tin-apeili-tis-exafanisis-vidra.jpg"/>
          <p:cNvPicPr>
            <a:picLocks noGrp="1" noChangeAspect="1"/>
          </p:cNvPicPr>
          <p:nvPr>
            <p:ph sz="quarter" idx="2"/>
          </p:nvPr>
        </p:nvPicPr>
        <p:blipFill>
          <a:blip r:embed="rId2"/>
          <a:stretch>
            <a:fillRect/>
          </a:stretch>
        </p:blipFill>
        <p:spPr>
          <a:xfrm>
            <a:off x="4643438" y="2285992"/>
            <a:ext cx="4038600" cy="268819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Αγριόγιδο</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a:t>Το </a:t>
            </a:r>
            <a:r>
              <a:rPr lang="el-GR" dirty="0" err="1"/>
              <a:t>αγριόγιδο</a:t>
            </a:r>
            <a:r>
              <a:rPr lang="el-GR" dirty="0"/>
              <a:t> είναι το πιο αντιπροσωπευτικό, μεγάλο θηλαστικό των ψηλών βουνών της Ελλάδας. Ταυτόχρονα όμως είναι κι ένα από τα απειλούμενα ζώα της βαλκανικής χερσονήσου. Τρέφεται κυρίως με διάφορα ποώδη φυτά και συμπληρωματικά με φύλλα, κλαδιά δέντρων και λειχήνες. Ιδανικός βιότοπος είναι οι απότομες δασωμένες πλαγιές που καταλήγουν σε απόκρημνες κορυφές. Χαρακτηριστικό γνώρισμα, αρσενικών και θηλυκών, είναι τα όρθια και λυγισμένα προς τα πίσω -σαν αγκίστρι- κέρατα.</a:t>
            </a:r>
          </a:p>
        </p:txBody>
      </p:sp>
      <p:pic>
        <p:nvPicPr>
          <p:cNvPr id="5" name="4 - Θέση περιεχομένου" descr="agriogida-600-x-476-600x420.jpg"/>
          <p:cNvPicPr>
            <a:picLocks noGrp="1" noChangeAspect="1"/>
          </p:cNvPicPr>
          <p:nvPr>
            <p:ph sz="quarter" idx="2"/>
          </p:nvPr>
        </p:nvPicPr>
        <p:blipFill>
          <a:blip r:embed="rId2"/>
          <a:stretch>
            <a:fillRect/>
          </a:stretch>
        </p:blipFill>
        <p:spPr>
          <a:xfrm>
            <a:off x="4632325" y="2269966"/>
            <a:ext cx="4041775" cy="282924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Πηγες</a:t>
            </a:r>
            <a:endParaRPr lang="el-GR" dirty="0"/>
          </a:p>
        </p:txBody>
      </p:sp>
      <p:sp>
        <p:nvSpPr>
          <p:cNvPr id="3" name="2 - Θέση περιεχομένου"/>
          <p:cNvSpPr>
            <a:spLocks noGrp="1"/>
          </p:cNvSpPr>
          <p:nvPr>
            <p:ph sz="quarter" idx="1"/>
          </p:nvPr>
        </p:nvSpPr>
        <p:spPr/>
        <p:txBody>
          <a:bodyPr>
            <a:normAutofit/>
          </a:bodyPr>
          <a:lstStyle/>
          <a:p>
            <a:r>
              <a:rPr lang="en-US" dirty="0" smtClean="0">
                <a:hlinkClick r:id="rId2"/>
              </a:rPr>
              <a:t>https://sites.google.com/site/apeiloumena/</a:t>
            </a:r>
            <a:endParaRPr lang="el-GR" dirty="0" smtClean="0"/>
          </a:p>
          <a:p>
            <a:r>
              <a:rPr lang="en-US" dirty="0" smtClean="0">
                <a:hlinkClick r:id="rId3"/>
              </a:rPr>
              <a:t>https://el.wikipedia.org/wiki/%CE%9C%CE%B5%CF%83%CE%BF%CE%B3%CE%B5%CE%B9%CE%B1%CE%BA%CE%AE_%CF%86%CF%8E%CE%BA%CE%B9%CE%B1</a:t>
            </a:r>
            <a:endParaRPr lang="el-GR" dirty="0" smtClean="0"/>
          </a:p>
          <a:p>
            <a:r>
              <a:rPr lang="en-US" dirty="0" smtClean="0">
                <a:hlinkClick r:id="rId4"/>
              </a:rPr>
              <a:t>https://el.wikipedia.org/wiki/Caretta_caretta</a:t>
            </a:r>
            <a:endParaRPr lang="el-GR" dirty="0" smtClean="0"/>
          </a:p>
          <a:p>
            <a:r>
              <a:rPr lang="en-US" dirty="0" smtClean="0">
                <a:hlinkClick r:id="rId5"/>
              </a:rPr>
              <a:t>https://el.wikipedia.org/wiki/%CE%9A%CE%B1%CF%86%CE%AD_%CE%B1%CF%81%CE%BA%CE%BF%CF%8D%CE%B4%CE%B1</a:t>
            </a:r>
            <a:endParaRPr lang="el-GR" dirty="0" smtClean="0"/>
          </a:p>
          <a:p>
            <a:r>
              <a:rPr lang="en-US" dirty="0" smtClean="0">
                <a:hlinkClick r:id="rId6"/>
              </a:rPr>
              <a:t>https://www.arcturos.gr/animals/lykos/</a:t>
            </a:r>
            <a:endParaRPr lang="el-GR" dirty="0" smtClean="0"/>
          </a:p>
          <a:p>
            <a:r>
              <a:rPr lang="en-US" dirty="0" smtClean="0">
                <a:hlinkClick r:id="rId7"/>
              </a:rPr>
              <a:t>https://www.arcturos.gr/animals/vidra/</a:t>
            </a:r>
            <a:endParaRPr lang="el-GR" dirty="0" smtClean="0"/>
          </a:p>
          <a:p>
            <a:r>
              <a:rPr lang="en-US" dirty="0" smtClean="0">
                <a:hlinkClick r:id="rId8"/>
              </a:rPr>
              <a:t>https://www.arcturos.gr/animals/agriogido/</a:t>
            </a:r>
            <a:endParaRPr lang="el-GR" dirty="0" smtClean="0"/>
          </a:p>
          <a:p>
            <a:endParaRPr lang="el-GR" dirty="0"/>
          </a:p>
        </p:txBody>
      </p:sp>
    </p:spTree>
  </p:cSld>
  <p:clrMapOvr>
    <a:masterClrMapping/>
  </p:clrMapOvr>
  <p:transition>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ίζες">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Ρίζες">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61</TotalTime>
  <Words>340</Words>
  <Application>Microsoft Office PowerPoint</Application>
  <PresentationFormat>Προβολή στην οθόνη (4:3)</PresentationFormat>
  <Paragraphs>30</Paragraphs>
  <Slides>9</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9</vt:i4>
      </vt:variant>
    </vt:vector>
  </HeadingPairs>
  <TitlesOfParts>
    <vt:vector size="16" baseType="lpstr">
      <vt:lpstr>Bookman Old Style</vt:lpstr>
      <vt:lpstr>Calibri</vt:lpstr>
      <vt:lpstr>Cambria</vt:lpstr>
      <vt:lpstr>Gill Sans MT</vt:lpstr>
      <vt:lpstr>Wingdings</vt:lpstr>
      <vt:lpstr>Wingdings 3</vt:lpstr>
      <vt:lpstr>Ρίζες</vt:lpstr>
      <vt:lpstr>Ζώα υπό εξαφάνιση</vt:lpstr>
      <vt:lpstr>Περιεχόμενα</vt:lpstr>
      <vt:lpstr>Μεσογιακή φώκια </vt:lpstr>
      <vt:lpstr>Θαλάσιες χελώνες καρέτα-καρέτα </vt:lpstr>
      <vt:lpstr>Αρκούδα</vt:lpstr>
      <vt:lpstr>Λύκος </vt:lpstr>
      <vt:lpstr>Βίδρα </vt:lpstr>
      <vt:lpstr>Αγριόγιδο</vt:lpstr>
      <vt:lpstr>Πηγες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Ζώα υπο εξάνιση</dc:title>
  <dc:creator>User</dc:creator>
  <cp:lastModifiedBy>User</cp:lastModifiedBy>
  <cp:revision>8</cp:revision>
  <dcterms:created xsi:type="dcterms:W3CDTF">2021-01-28T16:47:33Z</dcterms:created>
  <dcterms:modified xsi:type="dcterms:W3CDTF">2021-02-01T18:16:39Z</dcterms:modified>
</cp:coreProperties>
</file>